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72" r:id="rId12"/>
    <p:sldId id="263" r:id="rId13"/>
    <p:sldId id="265" r:id="rId14"/>
    <p:sldId id="266" r:id="rId15"/>
    <p:sldId id="267" r:id="rId16"/>
    <p:sldId id="278" r:id="rId17"/>
    <p:sldId id="273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F79978-867A-54A2-A337-9E45D755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A0B9EC-BB95-C67C-A2E5-47B29C799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28D26-8937-1AAD-BABB-128E2DC0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19AE99-9278-D9DA-48B4-50E64E00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15D3A6-0550-CBEF-3BA3-3078F1D9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248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1A54C-B66E-B0A4-C5B8-104BA41A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40F5C3-3410-3262-EF2F-0824CE8E4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64B21F-F4D6-77E3-62CB-B6C0C934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132C31-699D-956C-F0F0-59387B50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ACA9E1-5522-1636-C5F7-875A482C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309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6F5E4C-169B-B1C3-DD24-5032D8F63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DDF19C-E861-ACA8-0186-EE22735C2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54E2FD-FB67-FB66-C033-D6026A0F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0B749A-90E2-C416-EFA2-BA94DBDA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AE835-0DA9-1811-45C8-6EA4EB19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938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CD910-F895-47C1-E196-02FE43B4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91DF14-AAE8-4ED9-1EE4-98095DECF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6D5AF4-CE68-B444-B17B-A480ACCD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D64F03-321C-A6E5-9156-BC7275E5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E9DFB-6714-FFC2-D963-3660BB5D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17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AC7CB-383B-3AC4-4234-A0293130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A62103-8F3E-3A1C-EC2D-C3A1EDF9B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993926-07CC-9CD7-1211-779F8500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D09EA4-8549-59FD-6570-C8EB5988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6E836D-AF2A-19C9-BBB9-96A0634C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616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03226-7361-91E9-9809-F1E4D771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CC40C0-BE75-4463-3BAC-8395FF8A9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FE8AE6-4237-1FAD-062A-2A5344DFC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9CF042-0FDC-CB57-FB1E-92F2DEA8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91C52D-361D-0298-3902-DB422CB2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098E94-5D2E-B9FD-BB32-89315312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166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CEF84-68C3-4365-A505-B5F88948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0725EF-3E10-E655-52B5-5A10B1351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A94E52-9D8E-D492-253D-26312ACAE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3F6E9A-A532-4C9E-34F8-E760E7E59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B66200-F418-10D9-D8BD-D8E9B09D8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7C4C0E-9BF5-C201-9F79-1132F6BA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495B57-D56C-BDA4-687C-966D0DCF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3AC2A7-9C72-267F-0FE5-2EA3A9EF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998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4162D-790E-AAB8-9B9A-51AEF9EF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E42374-AD97-2033-7AB3-E312523A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DA09E0-856E-976A-BF37-52D35DA2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9B3171-4B72-D1AB-1B65-5DE2FAEF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911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BE6A35-71F3-AEF4-9296-6FE6CFAF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28D0E3-9380-8CFE-6C75-E111D4EE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33A7CB-4B45-FE81-C909-977E2D2F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62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C4A70-6707-30A2-BB70-5EB5A163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36655B-C22C-1F20-9E81-B0835C59D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203B58-E9FB-DADB-9277-18C0E9D1B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DCEA5E-504D-57BF-39FA-809C3B26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991E5D-2FC9-55D5-787E-B244EFCF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9FE4F8-C360-0A90-76C2-E9A876E8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50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44203-48A8-AD11-800C-F41AE129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2F04515-D7CC-CD07-8807-359124D41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DA056A-8FDF-7F64-CE3C-87749271E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213E49-F89F-9500-CACC-7854C2E6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7CF005-632F-304B-30C5-6A15C8FE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CFB82E-E388-8E6F-C5C7-39314DE3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835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F403E5-DDE1-FF22-7A8E-1E63B4D3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F243B9-FEFE-5BD3-3863-8E8B25022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8298C4-5C5E-F4DE-05DB-20054CDA3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DE7C-6B8B-4498-A8E4-16E80A90686C}" type="datetimeFigureOut">
              <a:rPr lang="fr-BE" smtClean="0"/>
              <a:t>26-03-23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A70FF6-7F5F-3034-FE3D-59F6892EB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2F6DB7-9DBE-E353-02AD-CE4978A26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96E40-53D2-44E8-9859-3ED39F5A75FE}" type="slidenum">
              <a:rPr lang="fr-BE" smtClean="0"/>
              <a:t>‹N°›</a:t>
            </a:fld>
            <a:endParaRPr lang="fr-BE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436A3BC-D1BE-23EA-6C07-043F7AC9DF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6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ading Now Trial 64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ading Now Trial 65 Medium" panose="00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ading Now Trial 64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ading Now Trial 64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ading Now Trial 64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ading Now Trial 64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âtiment vert dans un champ de mais">
            <a:extLst>
              <a:ext uri="{FF2B5EF4-FFF2-40B4-BE49-F238E27FC236}">
                <a16:creationId xmlns:a16="http://schemas.microsoft.com/office/drawing/2014/main" id="{BC485857-57A9-7454-1EF1-8A04B65CA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CB2419-DD3F-3DDF-7EAB-B35749EC8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Des pesticides hautement toxiques autorisés en Belgique</a:t>
            </a:r>
            <a:endParaRPr lang="fr-BE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A73D97-0B45-E4AB-76A7-7824F788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Autofit/>
          </a:bodyPr>
          <a:lstStyle/>
          <a:p>
            <a:r>
              <a:rPr lang="fr-FR" sz="1800" dirty="0">
                <a:solidFill>
                  <a:srgbClr val="FFFFFF"/>
                </a:solidFill>
              </a:rPr>
              <a:t>Isabelle Klopstein</a:t>
            </a:r>
          </a:p>
          <a:p>
            <a:r>
              <a:rPr lang="fr-BE" sz="1800" dirty="0">
                <a:solidFill>
                  <a:srgbClr val="FFFFFF"/>
                </a:solidFill>
              </a:rPr>
              <a:t>Nature &amp; Progrès</a:t>
            </a:r>
          </a:p>
          <a:p>
            <a:endParaRPr lang="fr-BE" sz="1800" dirty="0">
              <a:solidFill>
                <a:srgbClr val="FFFFFF"/>
              </a:solidFill>
            </a:endParaRPr>
          </a:p>
          <a:p>
            <a:r>
              <a:rPr lang="fr-BE" sz="1800" dirty="0">
                <a:solidFill>
                  <a:srgbClr val="FFFFFF"/>
                </a:solidFill>
              </a:rPr>
              <a:t>Colloque « Les pesticides en Belgique : problèmes et solutions</a:t>
            </a:r>
          </a:p>
          <a:p>
            <a:r>
              <a:rPr lang="fr-BE" sz="1800" dirty="0">
                <a:solidFill>
                  <a:srgbClr val="FFFFFF"/>
                </a:solidFill>
              </a:rPr>
              <a:t>Chambre des représentants</a:t>
            </a:r>
          </a:p>
          <a:p>
            <a:r>
              <a:rPr lang="fr-BE" sz="1800" dirty="0">
                <a:solidFill>
                  <a:srgbClr val="FFFFFF"/>
                </a:solidFill>
              </a:rPr>
              <a:t>Bruxelles, le 27 mars 2023</a:t>
            </a:r>
            <a:endParaRPr lang="fr-F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28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6E8FD-62A6-9238-CE3B-665AA5FF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</a:pPr>
            <a: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pesticides hautement toxiques</a:t>
            </a:r>
            <a:b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« candidats à la substitution »</a:t>
            </a:r>
            <a:b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prévoit la législation UE en vigueur ?</a:t>
            </a:r>
            <a:endParaRPr lang="fr-BE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73504E-9963-C0D6-1AFC-36BD3375D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174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B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Soumis à des conditions d’autorisation plus strictes depuis 2015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B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vue de leur </a:t>
            </a:r>
            <a:r>
              <a:rPr lang="fr-BE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élimination progressive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B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profit </a:t>
            </a:r>
            <a:r>
              <a:rPr lang="fr-B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d’alternatives plus sûres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AAC353-F7B2-4CE5-D07B-A9E237F291F4}"/>
              </a:ext>
            </a:extLst>
          </p:cNvPr>
          <p:cNvSpPr txBox="1"/>
          <p:nvPr/>
        </p:nvSpPr>
        <p:spPr>
          <a:xfrm>
            <a:off x="6347533" y="4207843"/>
            <a:ext cx="5406502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"/>
            </a:pPr>
            <a:r>
              <a:rPr lang="fr-BE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principe de substitution</a:t>
            </a:r>
            <a:endParaRPr lang="fr-BE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0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316EF-DAD8-F021-A8D2-ED075F6B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Procédure d’autorisation plus stricte</a:t>
            </a:r>
            <a:b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des pesticides hautement toxiques</a:t>
            </a:r>
            <a:b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« candidats à la substitution »</a:t>
            </a:r>
            <a:endParaRPr lang="fr-BE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20AB6-982F-D2C5-4B1A-30CEB0946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09"/>
            <a:ext cx="10515600" cy="423275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B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Autorisation conditionnée à l’absence de produits </a:t>
            </a:r>
            <a:r>
              <a:rPr lang="fr-BE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moins toxiques ou d’alternatives non chimiques</a:t>
            </a:r>
            <a:endParaRPr lang="fr-BE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E0E3CE-FED4-F437-12CC-DED1E66DFEC4}"/>
              </a:ext>
            </a:extLst>
          </p:cNvPr>
          <p:cNvSpPr txBox="1"/>
          <p:nvPr/>
        </p:nvSpPr>
        <p:spPr>
          <a:xfrm>
            <a:off x="838200" y="2502885"/>
            <a:ext cx="1004582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"/>
            </a:pPr>
            <a:r>
              <a:rPr lang="fr-BE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Evaluation obligatoire des alternatives disponibles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056A35-4CF3-5892-D103-23C37E43F3DA}"/>
              </a:ext>
            </a:extLst>
          </p:cNvPr>
          <p:cNvSpPr txBox="1"/>
          <p:nvPr/>
        </p:nvSpPr>
        <p:spPr>
          <a:xfrm>
            <a:off x="6096000" y="3264460"/>
            <a:ext cx="5637320" cy="324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BE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Nouvelles demandes – Août 2015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BE" sz="28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Régulièrement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BE" sz="28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plus tard 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BE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Renouvellement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BE" sz="28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modification de l’autorisation</a:t>
            </a:r>
            <a:endParaRPr lang="fr-BE" sz="28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AB253-3611-95ED-CBAF-10548FB2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145" y="247497"/>
            <a:ext cx="9542755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BE" sz="1800" b="1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3600" b="1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1 pesticide sur 4 autorisé en Belgique </a:t>
            </a:r>
            <a:br>
              <a:rPr lang="fr-BE" sz="3600" b="1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3600" b="1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est un pesticide hautement </a:t>
            </a:r>
            <a:r>
              <a:rPr lang="fr-BE" sz="3600" b="1" kern="100" dirty="0">
                <a:effectLst/>
                <a:highlight>
                  <a:srgbClr val="C0C0C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toxique</a:t>
            </a:r>
            <a:endParaRPr lang="fr-B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C4E3D76-C75E-7A65-B03B-88B6C900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7D0CFC6-0F2E-1A61-DAAE-B5E7CD99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48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Espace réservé du contenu 7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2727D3F7-437A-4733-C6EA-13C2E09C1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45" y="1877601"/>
            <a:ext cx="3148721" cy="4620406"/>
          </a:xfrm>
          <a:prstGeom prst="rect">
            <a:avLst/>
          </a:prstGeom>
        </p:spPr>
      </p:pic>
      <p:pic>
        <p:nvPicPr>
          <p:cNvPr id="9" name="image8.png">
            <a:extLst>
              <a:ext uri="{FF2B5EF4-FFF2-40B4-BE49-F238E27FC236}">
                <a16:creationId xmlns:a16="http://schemas.microsoft.com/office/drawing/2014/main" id="{10EA7AE1-EDAC-F185-F56D-28CEEBCBE1C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45257" y="2090132"/>
            <a:ext cx="4515598" cy="324481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4171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6151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4" name="Rectangle 6153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393532-85C3-6DB5-3FF7-08B71A88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556000" cy="164592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tabLst>
                <a:tab pos="2332038" algn="l"/>
              </a:tabLst>
            </a:pPr>
            <a:br>
              <a:rPr kumimoji="0" lang="fr-BE" altLang="fr-FR" sz="2800" b="1" i="0" u="none" strike="noStrike" cap="none" normalizeH="0" baseline="0" dirty="0" bmk="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BE" altLang="fr-FR" sz="2800" b="1" i="0" u="none" strike="noStrike" cap="none" normalizeH="0" baseline="0" dirty="0" bmk="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Evolution des quantités </a:t>
            </a:r>
            <a:r>
              <a:rPr lang="fr-BE" altLang="fr-FR" sz="2800" b="1" dirty="0" bmk="">
                <a:latin typeface="Calibri" panose="020F0502020204030204" pitchFamily="34" charset="0"/>
                <a:cs typeface="Times New Roman" panose="02020603050405020304" pitchFamily="18" charset="0"/>
              </a:rPr>
              <a:t>de p</a:t>
            </a:r>
            <a:r>
              <a:rPr kumimoji="0" lang="fr-BE" altLang="fr-FR" sz="2800" b="1" i="0" u="none" strike="noStrike" cap="none" normalizeH="0" baseline="0" dirty="0" bmk="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esticide hautement toxiques utilisées en Belgique de 2011 à 2020</a:t>
            </a:r>
            <a:br>
              <a:rPr kumimoji="0" lang="fr-BE" altLang="fr-FR" sz="28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fr-BE" sz="2800" dirty="0"/>
          </a:p>
        </p:txBody>
      </p:sp>
      <p:sp>
        <p:nvSpPr>
          <p:cNvPr id="6156" name="Rectangle 6155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8" name="Rectangle 6157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D2DB30-91D3-FF70-6EF8-4D88097E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332038" algn="l"/>
              </a:tabLst>
            </a:pPr>
            <a:r>
              <a:rPr kumimoji="0" lang="fr-BE" altLang="fr-FR" sz="24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Ces pesticides devaient progressivement disparaître depuis 2015 mais leur utilisation continue d’augmenter en Belgique</a:t>
            </a:r>
            <a:endParaRPr kumimoji="0" lang="fr-BE" altLang="fr-FR" sz="24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6145" name="Image 16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47D65D55-BC5B-0AE4-9474-23488B322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16" y="2902561"/>
            <a:ext cx="3584448" cy="232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Image 17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869F91AA-B671-3B62-7ABF-CB84B30F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3776" y="3001383"/>
            <a:ext cx="3584448" cy="222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Image 15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808272E3-494A-FD9F-3E04-5075C766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878" y="2863899"/>
            <a:ext cx="3584448" cy="21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363556-6BF1-C5D6-9B36-D844CFCF4E51}"/>
              </a:ext>
            </a:extLst>
          </p:cNvPr>
          <p:cNvSpPr txBox="1"/>
          <p:nvPr/>
        </p:nvSpPr>
        <p:spPr>
          <a:xfrm>
            <a:off x="772356" y="5502104"/>
            <a:ext cx="1086185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2332038" algn="l"/>
              </a:tabLst>
            </a:pPr>
            <a:r>
              <a:rPr kumimoji="0" lang="fr-BE" altLang="fr-FR" sz="160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BE" altLang="fr-FR" sz="1600" b="1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Difénoconazole</a:t>
            </a:r>
            <a:r>
              <a:rPr kumimoji="0" lang="fr-BE" altLang="fr-FR" sz="160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(2015) : substance persistante et </a:t>
            </a:r>
            <a:r>
              <a:rPr kumimoji="0" lang="fr-BE" altLang="fr-FR" sz="1600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toxique</a:t>
            </a:r>
            <a:endParaRPr kumimoji="0" lang="fr-BE" altLang="fr-FR" sz="16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2332038" algn="l"/>
              </a:tabLst>
            </a:pPr>
            <a:r>
              <a:rPr kumimoji="0" lang="fr-BE" altLang="fr-FR" sz="160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Insecticide </a:t>
            </a:r>
            <a:r>
              <a:rPr kumimoji="0" lang="fr-BE" altLang="fr-FR" sz="1600" b="1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Pirimicarbe</a:t>
            </a:r>
            <a:r>
              <a:rPr kumimoji="0" lang="fr-BE" altLang="fr-FR" sz="160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(2015) : substance persistante et toxique / </a:t>
            </a:r>
            <a:r>
              <a:rPr kumimoji="0" lang="fr-BE" altLang="fr-FR" sz="1600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Cancérigène suspecté</a:t>
            </a:r>
            <a:endParaRPr kumimoji="0" lang="fr-BE" altLang="fr-FR" sz="16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2332038" algn="l"/>
              </a:tabLst>
            </a:pPr>
            <a:r>
              <a:rPr kumimoji="0" lang="fr-BE" altLang="fr-FR" sz="160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Herbicide </a:t>
            </a:r>
            <a:r>
              <a:rPr kumimoji="0" lang="fr-BE" altLang="fr-FR" sz="1600" b="1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Aclonifen</a:t>
            </a:r>
            <a:r>
              <a:rPr kumimoji="0" lang="fr-BE" altLang="fr-FR" sz="160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(2015) : substance bioaccumulable et toxique / </a:t>
            </a:r>
            <a:r>
              <a:rPr kumimoji="0" lang="fr-BE" altLang="fr-FR" sz="1600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Cancérigène suspecté</a:t>
            </a:r>
            <a:endParaRPr kumimoji="0" lang="fr-BE" altLang="fr-FR" sz="16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8711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8" name="Rectangle 7177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323DB2-32C8-51EA-D63D-B5E24C4F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10047"/>
            <a:ext cx="3384523" cy="1645920"/>
          </a:xfrm>
        </p:spPr>
        <p:txBody>
          <a:bodyPr>
            <a:normAutofit fontScale="90000"/>
          </a:bodyPr>
          <a:lstStyle/>
          <a:p>
            <a:r>
              <a:rPr kumimoji="0" lang="fr-BE" altLang="fr-FR" sz="2800" b="1" i="0" u="none" strike="noStrike" cap="none" normalizeH="0" baseline="0" dirty="0" bmk="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Evolution des quantités </a:t>
            </a:r>
            <a:r>
              <a:rPr lang="fr-BE" altLang="fr-FR" sz="2800" b="1" dirty="0" bmk="">
                <a:latin typeface="Calibri" panose="020F0502020204030204" pitchFamily="34" charset="0"/>
                <a:cs typeface="Times New Roman" panose="02020603050405020304" pitchFamily="18" charset="0"/>
              </a:rPr>
              <a:t>de p</a:t>
            </a:r>
            <a:r>
              <a:rPr kumimoji="0" lang="fr-BE" altLang="fr-FR" sz="2800" b="1" i="0" u="none" strike="noStrike" cap="none" normalizeH="0" baseline="0" dirty="0" bmk="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esticide hautement toxiques utilisées en Belgique de 2011 à 2020</a:t>
            </a:r>
            <a:endParaRPr lang="fr-BE" sz="2800" dirty="0"/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50F5F-BC51-8F43-DB71-9E221B8EB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BE" altLang="fr-F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fr-BE" altLang="fr-FR" sz="24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 fongicides</a:t>
            </a:r>
            <a:r>
              <a:rPr kumimoji="0" lang="fr-BE" altLang="fr-FR" sz="2400" b="1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BE" altLang="fr-FR" sz="24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devaient progressivement disparaître … apparaissent</a:t>
            </a:r>
            <a:endParaRPr kumimoji="0" lang="fr-BE" altLang="fr-FR" sz="24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7170" name="Image 18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FB3C24B5-41C1-33D7-032B-ED21F2514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16" y="3022440"/>
            <a:ext cx="3584448" cy="21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Image 19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81636FEE-E151-A0CB-F069-51A4CCEB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528" y="3102839"/>
            <a:ext cx="3584448" cy="21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Image 20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5C859A62-85B7-2364-95A4-658438146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0144" y="3118572"/>
            <a:ext cx="3584448" cy="21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51C8368A-D431-34C2-C8FC-9933D5581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198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F252A2-95E4-2E5B-2C8E-9B0C9B83EBAE}"/>
              </a:ext>
            </a:extLst>
          </p:cNvPr>
          <p:cNvSpPr txBox="1"/>
          <p:nvPr/>
        </p:nvSpPr>
        <p:spPr>
          <a:xfrm>
            <a:off x="618424" y="5631747"/>
            <a:ext cx="1110343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BE" altLang="fr-FR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BE" altLang="fr-FR" sz="1600" b="1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Ipconazole</a:t>
            </a:r>
            <a:r>
              <a:rPr kumimoji="0" lang="fr-BE" altLang="fr-FR" sz="16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(2015) = Toxique pour la reproduction (1B) / Peut nuire au fœtus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fr-BE" altLang="fr-FR" sz="16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BE" altLang="fr-FR" sz="1600" b="1" i="0" u="none" strike="noStrike" cap="none" normalizeH="0" baseline="0" dirty="0" err="1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Benzovindiflupyr</a:t>
            </a:r>
            <a:r>
              <a:rPr kumimoji="0" lang="fr-BE" altLang="fr-FR" sz="16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(2016) = Substances persistante et toxique + groupe SDHI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fr-BE" alt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8-Hydroxyquinoline</a:t>
            </a:r>
            <a:r>
              <a:rPr lang="fr-BE" alt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(2017) = Toxique pour la reproduction (1B) + Perturbateur endocrinien</a:t>
            </a:r>
            <a:endParaRPr kumimoji="0" lang="fr-BE" altLang="fr-FR" sz="1600" b="0" i="0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756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8199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02" name="Rectangle 8201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1089F5-0FFB-EE72-E0FD-2C25DDF5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10047"/>
            <a:ext cx="3457177" cy="1645920"/>
          </a:xfrm>
        </p:spPr>
        <p:txBody>
          <a:bodyPr>
            <a:normAutofit fontScale="90000"/>
          </a:bodyPr>
          <a:lstStyle/>
          <a:p>
            <a:r>
              <a:rPr kumimoji="0" lang="fr-BE" altLang="fr-FR" sz="2800" b="1" i="0" u="none" strike="noStrike" cap="none" normalizeH="0" baseline="0" dirty="0" bmk="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Evolution des quantités </a:t>
            </a:r>
            <a:r>
              <a:rPr lang="fr-BE" altLang="fr-FR" sz="2800" b="1" dirty="0" bmk="">
                <a:latin typeface="Calibri" panose="020F0502020204030204" pitchFamily="34" charset="0"/>
                <a:cs typeface="Times New Roman" panose="02020603050405020304" pitchFamily="18" charset="0"/>
              </a:rPr>
              <a:t>de p</a:t>
            </a:r>
            <a:r>
              <a:rPr kumimoji="0" lang="fr-BE" altLang="fr-FR" sz="2800" b="1" i="0" u="none" strike="noStrike" cap="none" normalizeH="0" baseline="0" dirty="0" bmk="">
                <a:ln>
                  <a:noFill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esticide hautement toxiques utilisées en Belgique de 2011 à 2020</a:t>
            </a:r>
            <a:endParaRPr lang="fr-BE" sz="2800" dirty="0"/>
          </a:p>
        </p:txBody>
      </p:sp>
      <p:sp>
        <p:nvSpPr>
          <p:cNvPr id="8204" name="Rectangle 8203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6" name="Rectangle 8205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AFCA0-CE3A-AF52-020C-AF0BC594A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fr-BE" altLang="fr-FR" sz="24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Ces pesticides devaient progressivement disparaître mais leur utilisation stagne en Belgique</a:t>
            </a:r>
            <a:endParaRPr kumimoji="0" lang="fr-BE" altLang="fr-FR" sz="24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8195" name="Image 21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DC95C1DF-28CA-9AC2-07C9-9D9D67FEC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84" y="3295269"/>
            <a:ext cx="3584448" cy="22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Image 22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FC92A414-58CF-E671-354D-2D063203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7599" y="3305978"/>
            <a:ext cx="3584448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Image 23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307AFCBB-BF27-DEA0-16EC-38454485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415" y="3350783"/>
            <a:ext cx="3584448" cy="21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55E72A-A8C8-4AEC-A5E2-ABB2353F6D5F}"/>
              </a:ext>
            </a:extLst>
          </p:cNvPr>
          <p:cNvSpPr txBox="1"/>
          <p:nvPr/>
        </p:nvSpPr>
        <p:spPr>
          <a:xfrm>
            <a:off x="745724" y="5701622"/>
            <a:ext cx="10976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BE" altLang="fr-FR" sz="1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Fongicide </a:t>
            </a:r>
            <a:r>
              <a:rPr kumimoji="0" lang="fr-BE" altLang="fr-FR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Tébuconazole</a:t>
            </a:r>
            <a:r>
              <a:rPr kumimoji="0" lang="fr-BE" altLang="fr-FR" sz="1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(2015) : substance persistante et toxique / Perturbateur endocrinien avéré (JRC - Centre de recherche commun de la Commission européenne)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B1D8D-721D-9D55-1C9A-D82B5CB4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BE" sz="3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Les p</a:t>
            </a:r>
            <a:r>
              <a:rPr lang="fr-BE" sz="32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esticides hautement toxiques</a:t>
            </a:r>
            <a:br>
              <a:rPr lang="fr-BE" sz="32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32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« candidats à la substitution » </a:t>
            </a:r>
            <a:br>
              <a:rPr lang="fr-BE" sz="32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BE" sz="32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25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Aucune évaluation des alternatives en Belgique : 90 % des autorisations</a:t>
            </a:r>
            <a:endParaRPr lang="fr-BE" sz="2500" dirty="0"/>
          </a:p>
        </p:txBody>
      </p:sp>
      <p:pic>
        <p:nvPicPr>
          <p:cNvPr id="12289" name="image1.png">
            <a:extLst>
              <a:ext uri="{FF2B5EF4-FFF2-40B4-BE49-F238E27FC236}">
                <a16:creationId xmlns:a16="http://schemas.microsoft.com/office/drawing/2014/main" id="{EF4C18C7-B1F9-A2CE-9310-014C023A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21070"/>
            <a:ext cx="66992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EE3F810-6316-08CF-D7B9-E4A18585C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2470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BE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BE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864555-0AF9-4FAF-93B9-D93FD36AF298}"/>
              </a:ext>
            </a:extLst>
          </p:cNvPr>
          <p:cNvSpPr txBox="1"/>
          <p:nvPr/>
        </p:nvSpPr>
        <p:spPr>
          <a:xfrm>
            <a:off x="1683797" y="2638314"/>
            <a:ext cx="9590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effectLst/>
              </a:rPr>
              <a:t>MOST MICRO : </a:t>
            </a:r>
            <a:r>
              <a:rPr lang="fr-FR" dirty="0"/>
              <a:t>Pesticide à base de </a:t>
            </a:r>
            <a:r>
              <a:rPr lang="fr-BE" sz="1800" b="1" dirty="0">
                <a:effectLst/>
              </a:rPr>
              <a:t>Pendiméthaline</a:t>
            </a:r>
            <a:r>
              <a:rPr lang="fr-BE" sz="1800" dirty="0">
                <a:effectLst/>
              </a:rPr>
              <a:t>, classé toxique pour la reproduction</a:t>
            </a:r>
          </a:p>
          <a:p>
            <a:r>
              <a:rPr lang="fr-BE" dirty="0"/>
              <a:t>2022 : </a:t>
            </a:r>
            <a:r>
              <a:rPr lang="fr-BE" b="1" u="sng" dirty="0"/>
              <a:t>Modification de la classification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6E5A9F-A563-4F8F-23B2-7580A40D18B4}"/>
              </a:ext>
            </a:extLst>
          </p:cNvPr>
          <p:cNvSpPr txBox="1"/>
          <p:nvPr/>
        </p:nvSpPr>
        <p:spPr>
          <a:xfrm>
            <a:off x="5575175" y="3573356"/>
            <a:ext cx="5965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ATTA-BUCO : </a:t>
            </a:r>
            <a:r>
              <a:rPr lang="fr-BE" sz="1800" b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Tébuconazole </a:t>
            </a:r>
            <a:r>
              <a:rPr lang="fr-BE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autorisé via la procédure simplifiée d’</a:t>
            </a:r>
            <a:r>
              <a:rPr lang="fr-BE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fr-BE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ctroi de </a:t>
            </a:r>
            <a:r>
              <a:rPr lang="fr-BE" sz="1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permis de commerce parallèle </a:t>
            </a:r>
          </a:p>
          <a:p>
            <a:r>
              <a:rPr lang="fr-BE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(déjà autorisé dans un Etat membre)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BE" sz="1800" b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image26.jpg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4B7CC191-F17B-7AD7-056C-D49C0BAE37A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138697" y="5029009"/>
            <a:ext cx="665480" cy="666115"/>
          </a:xfrm>
          <a:prstGeom prst="rect">
            <a:avLst/>
          </a:prstGeom>
          <a:ln/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68B3125-BCA5-69F5-DFCC-B42F56A333BC}"/>
              </a:ext>
            </a:extLst>
          </p:cNvPr>
          <p:cNvSpPr txBox="1"/>
          <p:nvPr/>
        </p:nvSpPr>
        <p:spPr>
          <a:xfrm>
            <a:off x="6813227" y="4947523"/>
            <a:ext cx="48076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CELEST : </a:t>
            </a:r>
            <a:r>
              <a:rPr lang="fr-BE" sz="1800" b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Fludioxonil  </a:t>
            </a:r>
          </a:p>
          <a:p>
            <a:r>
              <a:rPr lang="fr-BE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2022 : </a:t>
            </a:r>
            <a:r>
              <a:rPr lang="fr-BE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Demande d’extension de l'autorisation pour plusieurs </a:t>
            </a:r>
            <a:r>
              <a:rPr lang="fr-BE" sz="1800" b="1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petites cultures</a:t>
            </a:r>
            <a:endParaRPr lang="fr-BE" b="1" u="sng" dirty="0"/>
          </a:p>
        </p:txBody>
      </p:sp>
      <p:pic>
        <p:nvPicPr>
          <p:cNvPr id="24" name="image1.png">
            <a:extLst>
              <a:ext uri="{FF2B5EF4-FFF2-40B4-BE49-F238E27FC236}">
                <a16:creationId xmlns:a16="http://schemas.microsoft.com/office/drawing/2014/main" id="{225150B5-8526-F6C9-C6D0-292C1394AC9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88593" y="3510880"/>
            <a:ext cx="670560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4450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2" name="Rectangle 10251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70D2F1-AB4C-97D2-283D-16645D502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67620"/>
            <a:ext cx="10515600" cy="1288784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Les p</a:t>
            </a:r>
            <a: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esticides hautement toxiques</a:t>
            </a:r>
            <a:b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« candidats à la substitution » </a:t>
            </a:r>
            <a:b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31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exemptions systématiques : les petites cultures</a:t>
            </a:r>
            <a:endParaRPr lang="fr-BE" sz="3100" dirty="0"/>
          </a:p>
        </p:txBody>
      </p:sp>
      <p:pic>
        <p:nvPicPr>
          <p:cNvPr id="10247" name="Image 2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6ABB2567-2F24-0331-26D2-BDED5B30D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r="6" b="6"/>
          <a:stretch/>
        </p:blipFill>
        <p:spPr bwMode="auto">
          <a:xfrm>
            <a:off x="3408841" y="2442199"/>
            <a:ext cx="5237361" cy="36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27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830E3-9FC2-71ED-2719-9B65DC6E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40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10 % des autorisations non exemptées… MAIS</a:t>
            </a:r>
            <a:endParaRPr lang="fr-BE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5ADFDB-820E-66DB-2216-5CF46CBFC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7863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Informations fournies par le demandeur ou le titulaire de l’autorisation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B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Conflit d’intérêts </a:t>
            </a:r>
            <a:r>
              <a:rPr lang="fr-BE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évidents </a:t>
            </a:r>
            <a:endParaRPr lang="fr-B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sz="21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6FFA5E-7E9B-CBF6-EF15-B4E33087F1CB}"/>
              </a:ext>
            </a:extLst>
          </p:cNvPr>
          <p:cNvSpPr txBox="1"/>
          <p:nvPr/>
        </p:nvSpPr>
        <p:spPr>
          <a:xfrm>
            <a:off x="6374166" y="3506507"/>
            <a:ext cx="5228947" cy="237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"/>
            </a:pPr>
            <a:r>
              <a:rPr lang="fr-BE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Les entreprises agrochimiques peuvent continuer à vendre ces produits hautement toxiques sans rechercher d’alternatives plus sûres</a:t>
            </a:r>
            <a:endParaRPr lang="fr-BE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BFAA5-100A-0DB1-CDBE-CAC614C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b="1" dirty="0"/>
              <a:t>Comment faire appliquer la règlementation européenne ?</a:t>
            </a:r>
            <a:endParaRPr lang="fr-BE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ACC79B-E11B-6ADC-40E1-AA689F96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fr-FR" dirty="0"/>
              <a:t>Levier judiciaire</a:t>
            </a:r>
          </a:p>
          <a:p>
            <a:r>
              <a:rPr lang="fr-FR" dirty="0"/>
              <a:t>Janvier 2023 &gt; PAN Europe, BBL et Nature &amp; Progrès</a:t>
            </a:r>
          </a:p>
          <a:p>
            <a:r>
              <a:rPr lang="fr-FR" dirty="0"/>
              <a:t>Demande d’annulation de deux autorisations d’insecticides à base cyperméthrine - </a:t>
            </a:r>
            <a:r>
              <a:rPr lang="fr-BE" dirty="0">
                <a:effectLst/>
                <a:latin typeface="+mn-lt"/>
                <a:ea typeface="Calibri" panose="020F0502020204030204" pitchFamily="34" charset="0"/>
              </a:rPr>
              <a:t>Pour non évaluation des alternatives disponibles</a:t>
            </a:r>
            <a:endParaRPr lang="fr-FR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7D31551-0F29-8C33-3A53-EE6D2E408F8E}"/>
              </a:ext>
            </a:extLst>
          </p:cNvPr>
          <p:cNvSpPr txBox="1"/>
          <p:nvPr/>
        </p:nvSpPr>
        <p:spPr>
          <a:xfrm>
            <a:off x="6356411" y="4326519"/>
            <a:ext cx="4873101" cy="155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"/>
            </a:pPr>
            <a:r>
              <a:rPr lang="fr-BE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Procédure longue, coûteuse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"/>
            </a:pPr>
            <a:r>
              <a:rPr lang="fr-BE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Autres leviers : rôle du Parlement fédéral ?</a:t>
            </a:r>
            <a:endParaRPr lang="fr-BE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0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93350C-CC69-4557-48D8-8936510C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US" sz="25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4</a:t>
            </a:r>
            <a:r>
              <a:rPr lang="en-US" sz="2500" b="1" kern="1200" baseline="300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ème</a:t>
            </a:r>
            <a:r>
              <a:rPr lang="en-US" sz="25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pays le plus gourmand </a:t>
            </a:r>
            <a:r>
              <a:rPr lang="en-US" sz="25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pesticides </a:t>
            </a:r>
            <a:r>
              <a:rPr lang="en-US" sz="25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d’Europe</a:t>
            </a:r>
            <a:br>
              <a:rPr lang="en-US" sz="25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5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5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La Belgique,  </a:t>
            </a:r>
            <a:r>
              <a:rPr lang="en-US" sz="25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mauvaise</a:t>
            </a:r>
            <a:r>
              <a:rPr lang="en-US" sz="25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élève</a:t>
            </a:r>
            <a:r>
              <a:rPr lang="en-US" sz="25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?</a:t>
            </a: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8DF4E179-AEDE-D9CA-3266-243497966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18" y="643466"/>
            <a:ext cx="5582696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29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7F087-8B62-CA95-B9DC-267B75D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Quelques recommandations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17B9B0-1B2A-0F49-C276-A74D02D96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1526959"/>
            <a:ext cx="10782670" cy="433928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▪"/>
            </a:pPr>
            <a:r>
              <a:rPr lang="fr-BE" sz="2400" b="1" dirty="0">
                <a:solidFill>
                  <a:srgbClr val="000000"/>
                </a:solidFill>
                <a:latin typeface="+mn-lt"/>
                <a:ea typeface="Noto Sans Symbols"/>
                <a:cs typeface="Noto Sans Symbols"/>
              </a:rPr>
              <a:t>Révision du document de guidance</a:t>
            </a:r>
            <a:endParaRPr lang="fr-BE" sz="2400" dirty="0">
              <a:solidFill>
                <a:srgbClr val="000000"/>
              </a:solidFill>
              <a:latin typeface="+mn-lt"/>
              <a:ea typeface="Noto Sans Symbols"/>
              <a:cs typeface="Noto Sans Symbols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▪"/>
            </a:pPr>
            <a:r>
              <a:rPr lang="fr-BE" sz="2400" dirty="0">
                <a:solidFill>
                  <a:srgbClr val="000000"/>
                </a:solidFill>
                <a:effectLst/>
                <a:latin typeface="+mn-lt"/>
                <a:ea typeface="Noto Sans Symbols"/>
                <a:cs typeface="Noto Sans Symbols"/>
              </a:rPr>
              <a:t>Un engagement à finaliser d’ici 20</a:t>
            </a:r>
            <a:r>
              <a:rPr lang="fr-BE" sz="2400" dirty="0">
                <a:effectLst/>
                <a:latin typeface="+mn-lt"/>
                <a:ea typeface="Noto Sans Symbols"/>
                <a:cs typeface="Noto Sans Symbols"/>
              </a:rPr>
              <a:t>26</a:t>
            </a:r>
            <a:r>
              <a:rPr lang="fr-BE" sz="2400" dirty="0">
                <a:solidFill>
                  <a:srgbClr val="000000"/>
                </a:solidFill>
                <a:effectLst/>
                <a:latin typeface="+mn-lt"/>
                <a:ea typeface="Noto Sans Symbols"/>
                <a:cs typeface="Noto Sans Symbols"/>
              </a:rPr>
              <a:t> la révision des autorisations de ces pesticides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▪"/>
            </a:pPr>
            <a:r>
              <a:rPr lang="fr-BE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Noto Sans Symbols"/>
                <a:cs typeface="Noto Sans Symbols"/>
              </a:rPr>
              <a:t>Un </a:t>
            </a:r>
            <a:r>
              <a:rPr lang="fr-BE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Noto Sans Symbols"/>
                <a:cs typeface="Noto Sans Symbols"/>
              </a:rPr>
              <a:t>plan fédéral d’élimination progressive</a:t>
            </a:r>
            <a:r>
              <a:rPr lang="fr-BE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Noto Sans Symbols"/>
                <a:cs typeface="Noto Sans Symbols"/>
              </a:rPr>
              <a:t> </a:t>
            </a:r>
            <a:r>
              <a:rPr lang="fr-BE" sz="2400" dirty="0">
                <a:solidFill>
                  <a:srgbClr val="000000"/>
                </a:solidFill>
                <a:effectLst/>
                <a:latin typeface="+mn-lt"/>
                <a:ea typeface="Noto Sans Symbols"/>
                <a:cs typeface="Noto Sans Symbols"/>
              </a:rPr>
              <a:t>incluant les pesticides de catégorie 2</a:t>
            </a:r>
            <a:endParaRPr lang="fr-BE" sz="2400" dirty="0">
              <a:effectLst/>
              <a:latin typeface="+mn-lt"/>
              <a:ea typeface="Noto Sans Symbols"/>
              <a:cs typeface="Noto Sans Symbol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6814E8-32DF-C5AD-A347-4192AED341E0}"/>
              </a:ext>
            </a:extLst>
          </p:cNvPr>
          <p:cNvSpPr txBox="1"/>
          <p:nvPr/>
        </p:nvSpPr>
        <p:spPr>
          <a:xfrm>
            <a:off x="6317203" y="4024565"/>
            <a:ext cx="4903432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▪"/>
            </a:pPr>
            <a:r>
              <a:rPr lang="fr-BE" sz="2400" dirty="0">
                <a:solidFill>
                  <a:srgbClr val="000000"/>
                </a:solidFill>
                <a:effectLst/>
                <a:latin typeface="+mn-lt"/>
                <a:ea typeface="Noto Sans Symbols"/>
                <a:cs typeface="Noto Sans Symbols"/>
              </a:rPr>
              <a:t>Le </a:t>
            </a:r>
            <a:r>
              <a:rPr lang="fr-BE" sz="2400" b="1" dirty="0">
                <a:solidFill>
                  <a:srgbClr val="000000"/>
                </a:solidFill>
                <a:effectLst/>
                <a:latin typeface="+mn-lt"/>
                <a:ea typeface="Noto Sans Symbols"/>
                <a:cs typeface="Noto Sans Symbols"/>
              </a:rPr>
              <a:t>financement de la recherche dans les alternatives</a:t>
            </a:r>
            <a:r>
              <a:rPr lang="fr-BE" sz="2400" dirty="0">
                <a:solidFill>
                  <a:srgbClr val="000000"/>
                </a:solidFill>
                <a:effectLst/>
                <a:latin typeface="+mn-lt"/>
                <a:ea typeface="Noto Sans Symbols"/>
                <a:cs typeface="Noto Sans Symbols"/>
              </a:rPr>
              <a:t> </a:t>
            </a:r>
            <a:r>
              <a:rPr lang="fr-BE" sz="2400" b="1" dirty="0">
                <a:solidFill>
                  <a:srgbClr val="000000"/>
                </a:solidFill>
                <a:effectLst/>
                <a:latin typeface="+mn-lt"/>
                <a:ea typeface="Noto Sans Symbols"/>
                <a:cs typeface="Noto Sans Symbols"/>
              </a:rPr>
              <a:t>non chimiques</a:t>
            </a:r>
            <a:r>
              <a:rPr lang="fr-BE" sz="2400" dirty="0">
                <a:solidFill>
                  <a:srgbClr val="000000"/>
                </a:solidFill>
                <a:effectLst/>
                <a:latin typeface="+mn-lt"/>
                <a:ea typeface="Noto Sans Symbols"/>
                <a:cs typeface="Noto Sans Symbols"/>
              </a:rPr>
              <a:t> et leur promotion auprès des agriculteurs</a:t>
            </a:r>
            <a:endParaRPr lang="fr-BE" sz="2400" dirty="0">
              <a:effectLst/>
              <a:latin typeface="+mn-lt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82740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19172-35FD-006C-30B2-A54F0C37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objectifs de réduction des pesticides ambitieux</a:t>
            </a:r>
            <a:endParaRPr lang="fr-BE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1DB93E-5EC3-FE95-41ED-3AC24307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060"/>
            <a:ext cx="10720526" cy="4729903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buNone/>
            </a:pPr>
            <a:r>
              <a:rPr lang="fr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>
              <a:lnSpc>
                <a:spcPct val="107000"/>
              </a:lnSpc>
              <a:buNone/>
            </a:pPr>
            <a:r>
              <a:rPr lang="fr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Accord de gouvernement : « Le gouvernement réalisera un ambitieux plan de réduction des pesticides, (…) »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fr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Réduction de 50 % des pesticides les plus dangereux d’ici 2030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Règlement 2001/1107 : Obligation</a:t>
            </a:r>
            <a:r>
              <a:rPr lang="fr-B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de </a:t>
            </a:r>
            <a:r>
              <a:rPr lang="fr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remplacer les pesticides les plus toxiques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BE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9F1B43D-9245-C251-E242-2D32ABF74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9225" name="Image 14">
            <a:extLst>
              <a:ext uri="{FF2B5EF4-FFF2-40B4-BE49-F238E27FC236}">
                <a16:creationId xmlns:a16="http://schemas.microsoft.com/office/drawing/2014/main" id="{B5E5DFEF-1E18-E5A1-0FEA-484ACF74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6" y="1946237"/>
            <a:ext cx="253753" cy="2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Logo">
            <a:extLst>
              <a:ext uri="{FF2B5EF4-FFF2-40B4-BE49-F238E27FC236}">
                <a16:creationId xmlns:a16="http://schemas.microsoft.com/office/drawing/2014/main" id="{A41FF07C-02A5-728B-2751-C2FE0A0B9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63" y="4802819"/>
            <a:ext cx="1690056" cy="169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9E58158-0C29-CF50-EEFC-0CA542A5AD01}"/>
              </a:ext>
            </a:extLst>
          </p:cNvPr>
          <p:cNvSpPr txBox="1"/>
          <p:nvPr/>
        </p:nvSpPr>
        <p:spPr>
          <a:xfrm>
            <a:off x="5681707" y="3812011"/>
            <a:ext cx="6007963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B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belge en faveur d’une réduction de 80 % des pesticides de synthèse d'ici à 2030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(Initiative Citoyenne Européenne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Sauvons les Abeilles et les Agriculteurs »</a:t>
            </a:r>
            <a:r>
              <a:rPr lang="fr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8538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5F7990-9E21-1D21-C592-6529E93E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454821"/>
            <a:ext cx="6002110" cy="1495425"/>
          </a:xfrm>
        </p:spPr>
        <p:txBody>
          <a:bodyPr>
            <a:normAutofit/>
          </a:bodyPr>
          <a:lstStyle/>
          <a:p>
            <a:r>
              <a:rPr lang="fr-BE" sz="34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Présentation du rapport </a:t>
            </a:r>
            <a:br>
              <a:rPr lang="fr-BE" sz="34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34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« La Belgique, le royaume des pesticides » (mars 2023)</a:t>
            </a:r>
            <a:endParaRPr lang="fr-BE" sz="3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55E83A-0465-2A38-9261-39EF12B1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183124"/>
            <a:ext cx="6002110" cy="4048999"/>
          </a:xfrm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fr-B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Belgique, mauvaise élève : pourquoi ? </a:t>
            </a: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fr-B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Pratiques de l’administration compétente </a:t>
            </a: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fr-B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Evaluation/autorisation des pesticides</a:t>
            </a: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fr-B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de données : fytoweb.be / SPF Santé Publique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de vente par kg (2011-2020)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Pesticides autorisés (décembre 2022)</a:t>
            </a:r>
          </a:p>
          <a:p>
            <a:pPr marL="742950" lvl="1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de l’administration (« guideline »)</a:t>
            </a:r>
            <a:r>
              <a:rPr lang="fr-B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soumis à l’administration (via Aarhus)</a:t>
            </a:r>
            <a:endParaRPr lang="fr-B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 descr="Une image contenant texte, herbe, plein air, ciel&#10;&#10;Description générée automatiquement">
            <a:extLst>
              <a:ext uri="{FF2B5EF4-FFF2-40B4-BE49-F238E27FC236}">
                <a16:creationId xmlns:a16="http://schemas.microsoft.com/office/drawing/2014/main" id="{2F4C7EC9-5F97-0EAB-E7E2-D4871D7B2D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" r="-1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520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FEFC2-D65E-6C1E-9896-8AFA8F71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47" y="1306158"/>
            <a:ext cx="10515600" cy="1325563"/>
          </a:xfrm>
        </p:spPr>
        <p:txBody>
          <a:bodyPr/>
          <a:lstStyle/>
          <a:p>
            <a:r>
              <a:rPr lang="fr-FR" dirty="0"/>
              <a:t>Sommaire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CEC45A-93DF-B24E-21A9-AB4753CB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429" y="925497"/>
            <a:ext cx="7018538" cy="3096087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Etat des lieux en Belgique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Quels pesticides autorisés ?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quelle proportion ?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de leur utilisation dans le temps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B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Obligation de substitution des</a:t>
            </a: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pesticides hautement toxiques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B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Pratiques du</a:t>
            </a: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SPF Santé publique - </a:t>
            </a: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 compétente</a:t>
            </a:r>
            <a:r>
              <a:rPr lang="fr-BE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sous tutelle du ministre de l’Agriculture</a:t>
            </a:r>
            <a:endParaRPr lang="fr-B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fr-B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031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FC822-7317-62DB-E772-931200D0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5516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Pesticides autorisés en Belgique classés </a:t>
            </a:r>
            <a:r>
              <a:rPr lang="fr-BE" sz="3600" b="1" u="sng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toxiques pour la santé à long terme</a:t>
            </a:r>
            <a:endParaRPr lang="fr-BE" sz="3600" u="sng" dirty="0"/>
          </a:p>
        </p:txBody>
      </p:sp>
      <p:pic>
        <p:nvPicPr>
          <p:cNvPr id="4" name="Espace réservé du contenu 3" descr="Une image contenant graphique, diagramme circulaire&#10;&#10;Description générée automatiquement">
            <a:extLst>
              <a:ext uri="{FF2B5EF4-FFF2-40B4-BE49-F238E27FC236}">
                <a16:creationId xmlns:a16="http://schemas.microsoft.com/office/drawing/2014/main" id="{EC53B301-1D5F-B830-734F-DE3F8A797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21" y="1877224"/>
            <a:ext cx="6600825" cy="42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5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356265-A10A-CB53-4702-AE98815B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700" b="1" kern="1200" dirty="0">
                <a:effectLst/>
                <a:latin typeface="+mn-lt"/>
                <a:ea typeface="+mj-ea"/>
                <a:cs typeface="+mj-cs"/>
              </a:rPr>
              <a:t>10 % des pesticides </a:t>
            </a:r>
            <a:r>
              <a:rPr lang="en-US" sz="3700" b="1" kern="1200" dirty="0" err="1">
                <a:effectLst/>
                <a:latin typeface="+mn-lt"/>
                <a:ea typeface="+mj-ea"/>
                <a:cs typeface="+mj-cs"/>
              </a:rPr>
              <a:t>autorisés</a:t>
            </a:r>
            <a:r>
              <a:rPr lang="en-US" sz="3700" b="1" kern="1200" dirty="0">
                <a:effectLst/>
                <a:latin typeface="+mn-lt"/>
                <a:ea typeface="+mj-ea"/>
                <a:cs typeface="+mj-cs"/>
              </a:rPr>
              <a:t> </a:t>
            </a:r>
            <a:r>
              <a:rPr lang="en-US" sz="3700" b="1" kern="1200" dirty="0" err="1">
                <a:effectLst/>
                <a:latin typeface="+mn-lt"/>
                <a:ea typeface="+mj-ea"/>
                <a:cs typeface="+mj-cs"/>
              </a:rPr>
              <a:t>en</a:t>
            </a:r>
            <a:r>
              <a:rPr lang="en-US" sz="3700" b="1" kern="1200" dirty="0">
                <a:effectLst/>
                <a:latin typeface="+mn-lt"/>
                <a:ea typeface="+mj-ea"/>
                <a:cs typeface="+mj-cs"/>
              </a:rPr>
              <a:t> </a:t>
            </a:r>
            <a:r>
              <a:rPr lang="en-US" sz="3700" b="1" dirty="0">
                <a:latin typeface="+mn-lt"/>
              </a:rPr>
              <a:t>B</a:t>
            </a:r>
            <a:r>
              <a:rPr lang="en-US" sz="3700" b="1" kern="1200" dirty="0">
                <a:effectLst/>
                <a:latin typeface="+mn-lt"/>
                <a:ea typeface="+mj-ea"/>
                <a:cs typeface="+mj-cs"/>
              </a:rPr>
              <a:t>elgique </a:t>
            </a:r>
            <a:br>
              <a:rPr lang="en-US" sz="3700" b="1" kern="1200" dirty="0">
                <a:effectLst/>
                <a:latin typeface="+mn-lt"/>
                <a:ea typeface="+mj-ea"/>
                <a:cs typeface="+mj-cs"/>
              </a:rPr>
            </a:br>
            <a:r>
              <a:rPr lang="en-US" sz="3700" b="1" kern="1200" dirty="0" err="1">
                <a:effectLst/>
                <a:latin typeface="+mn-lt"/>
                <a:ea typeface="+mj-ea"/>
                <a:cs typeface="+mj-cs"/>
              </a:rPr>
              <a:t>classés</a:t>
            </a:r>
            <a:r>
              <a:rPr lang="en-US" sz="3700" b="1" kern="1200" dirty="0">
                <a:effectLst/>
                <a:latin typeface="+mn-lt"/>
                <a:ea typeface="+mj-ea"/>
                <a:cs typeface="+mj-cs"/>
              </a:rPr>
              <a:t> </a:t>
            </a:r>
            <a:r>
              <a:rPr lang="en-US" sz="3700" b="1" u="sng" kern="1200" dirty="0" err="1">
                <a:effectLst/>
                <a:latin typeface="+mn-lt"/>
                <a:ea typeface="+mj-ea"/>
                <a:cs typeface="+mj-cs"/>
              </a:rPr>
              <a:t>cancérigènes</a:t>
            </a:r>
            <a:endParaRPr lang="en-US" sz="37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15.png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9B096AB6-00EB-9F64-8231-44BCC50DAB0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5" b="4686"/>
          <a:stretch/>
        </p:blipFill>
        <p:spPr>
          <a:xfrm>
            <a:off x="3091072" y="2449449"/>
            <a:ext cx="6009855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D59267-932C-6BCE-6C55-370BF2FF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10334627" cy="1680519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2038" algn="l"/>
              </a:tabLst>
            </a:pPr>
            <a:r>
              <a:rPr kumimoji="0" lang="fr-BE" altLang="fr-FR" sz="4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16 % de pesticides autorisés en Belgique </a:t>
            </a:r>
            <a:br>
              <a:rPr kumimoji="0" lang="fr-BE" altLang="fr-FR" sz="4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BE" altLang="fr-FR" sz="4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classés </a:t>
            </a:r>
            <a:r>
              <a:rPr kumimoji="0" lang="fr-BE" altLang="fr-FR" sz="40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reprotoxiques</a:t>
            </a:r>
            <a:endParaRPr kumimoji="0" lang="fr-BE" altLang="fr-FR" sz="4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2038" algn="l"/>
              </a:tabLst>
            </a:pPr>
            <a:endParaRPr kumimoji="0" lang="fr-BE" altLang="fr-FR" sz="3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image20.png">
            <a:extLst>
              <a:ext uri="{FF2B5EF4-FFF2-40B4-BE49-F238E27FC236}">
                <a16:creationId xmlns:a16="http://schemas.microsoft.com/office/drawing/2014/main" id="{A722CE10-31DA-4BB9-8825-DC2B1C97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375" y="1916297"/>
            <a:ext cx="5012816" cy="3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16.png">
            <a:extLst>
              <a:ext uri="{FF2B5EF4-FFF2-40B4-BE49-F238E27FC236}">
                <a16:creationId xmlns:a16="http://schemas.microsoft.com/office/drawing/2014/main" id="{7FF4E9C5-10E7-378E-61E7-7546A8C9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194" y="2031550"/>
            <a:ext cx="5167185" cy="354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EB9515E-B8BA-9484-2BC5-B822FBAC1AF9}"/>
              </a:ext>
            </a:extLst>
          </p:cNvPr>
          <p:cNvSpPr txBox="1"/>
          <p:nvPr/>
        </p:nvSpPr>
        <p:spPr>
          <a:xfrm>
            <a:off x="1372190" y="5315406"/>
            <a:ext cx="9242833" cy="1165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331720" algn="l"/>
              </a:tabLst>
            </a:pPr>
            <a:r>
              <a:rPr lang="fr-BE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331720" algn="l"/>
              </a:tabLst>
            </a:pPr>
            <a:r>
              <a:rPr lang="fr-B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fongicides nocifs pour les bébés nourris au lait maternel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6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79EC3-2CF5-BA92-A832-F4D368E9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Catégorie spécifique</a:t>
            </a:r>
            <a:b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36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pesticides « candidats à la substitution »</a:t>
            </a:r>
            <a:endParaRPr lang="fr-BE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CD1CF-0E7F-10F0-94CD-08ADE95D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fr-B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Pesticides toxiques à long terme pour la </a:t>
            </a:r>
            <a:r>
              <a:rPr lang="fr-B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santé et/ou l’environnement</a:t>
            </a:r>
          </a:p>
          <a:p>
            <a:pPr marL="0" lvl="0" indent="0" algn="ctr">
              <a:lnSpc>
                <a:spcPct val="107000"/>
              </a:lnSpc>
              <a:buNone/>
            </a:pPr>
            <a:r>
              <a:rPr lang="fr-B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particulier : </a:t>
            </a:r>
          </a:p>
          <a:p>
            <a:pPr marL="742950" lvl="1" indent="-285750" algn="ctr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Cancérigènes</a:t>
            </a: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catégorie 1A ou 1B</a:t>
            </a:r>
          </a:p>
          <a:p>
            <a:pPr marL="742950" lvl="1" indent="-285750" algn="ctr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Toxiques pour la reproduction</a:t>
            </a: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catégorie 1A</a:t>
            </a:r>
            <a:r>
              <a:rPr lang="fr-B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</a:t>
            </a: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1B</a:t>
            </a:r>
          </a:p>
          <a:p>
            <a:pPr marL="742950" lvl="1" indent="-285750" algn="ctr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Propriétés de perturbation endocrinienne</a:t>
            </a:r>
            <a:r>
              <a:rPr lang="fr-B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30E0D6-7312-5CCC-4B38-81C13563019E}"/>
              </a:ext>
            </a:extLst>
          </p:cNvPr>
          <p:cNvSpPr txBox="1"/>
          <p:nvPr/>
        </p:nvSpPr>
        <p:spPr>
          <a:xfrm>
            <a:off x="6438529" y="4537139"/>
            <a:ext cx="4747335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"/>
            </a:pPr>
            <a:r>
              <a:rPr lang="fr-B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Pesticides reconnus comme les plus dangereux encore autorisés au niveau UE</a:t>
            </a:r>
          </a:p>
        </p:txBody>
      </p:sp>
    </p:spTree>
    <p:extLst>
      <p:ext uri="{BB962C8B-B14F-4D97-AF65-F5344CB8AC3E}">
        <p14:creationId xmlns:p14="http://schemas.microsoft.com/office/powerpoint/2010/main" val="10855297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8D08D"/>
      </a:accent1>
      <a:accent2>
        <a:srgbClr val="538135"/>
      </a:accent2>
      <a:accent3>
        <a:srgbClr val="375623"/>
      </a:accent3>
      <a:accent4>
        <a:srgbClr val="C5E0B3"/>
      </a:accent4>
      <a:accent5>
        <a:srgbClr val="C5E0B3"/>
      </a:accent5>
      <a:accent6>
        <a:srgbClr val="E2EFD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867</Words>
  <Application>Microsoft Office PowerPoint</Application>
  <PresentationFormat>Grand écran</PresentationFormat>
  <Paragraphs>96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Heading Now Trial 64</vt:lpstr>
      <vt:lpstr>Heading Now Trial 65 Medium</vt:lpstr>
      <vt:lpstr>Symbol</vt:lpstr>
      <vt:lpstr>Wingdings</vt:lpstr>
      <vt:lpstr>Thème Office</vt:lpstr>
      <vt:lpstr>Des pesticides hautement toxiques autorisés en Belgique</vt:lpstr>
      <vt:lpstr>4ème pays le plus gourmand en pesticides d’Europe  La Belgique,  mauvaise élève ?</vt:lpstr>
      <vt:lpstr> Des objectifs de réduction des pesticides ambitieux</vt:lpstr>
      <vt:lpstr>Présentation du rapport  « La Belgique, le royaume des pesticides » (mars 2023)</vt:lpstr>
      <vt:lpstr>Sommaire</vt:lpstr>
      <vt:lpstr>Pesticides autorisés en Belgique classés toxiques pour la santé à long terme</vt:lpstr>
      <vt:lpstr>10 % des pesticides autorisés en Belgique  classés cancérigènes</vt:lpstr>
      <vt:lpstr>16 % de pesticides autorisés en Belgique  classés reprotoxiques </vt:lpstr>
      <vt:lpstr>Catégorie spécifique Les pesticides « candidats à la substitution »</vt:lpstr>
      <vt:lpstr>Les pesticides hautement toxiques « candidats à la substitution » Que prévoit la législation UE en vigueur ?</vt:lpstr>
      <vt:lpstr>Procédure d’autorisation plus stricte des pesticides hautement toxiques « candidats à la substitution »</vt:lpstr>
      <vt:lpstr> 1 pesticide sur 4 autorisé en Belgique  est un pesticide hautement toxique</vt:lpstr>
      <vt:lpstr> Evolution des quantités de pesticide hautement toxiques utilisées en Belgique de 2011 à 2020 </vt:lpstr>
      <vt:lpstr>Evolution des quantités de pesticide hautement toxiques utilisées en Belgique de 2011 à 2020</vt:lpstr>
      <vt:lpstr>Evolution des quantités de pesticide hautement toxiques utilisées en Belgique de 2011 à 2020</vt:lpstr>
      <vt:lpstr>Les pesticides hautement toxiques « candidats à la substitution »   Aucune évaluation des alternatives en Belgique : 90 % des autorisations</vt:lpstr>
      <vt:lpstr>Les pesticides hautement toxiques « candidats à la substitution »   Les exemptions systématiques : les petites cultures</vt:lpstr>
      <vt:lpstr>10 % des autorisations non exemptées… MAIS</vt:lpstr>
      <vt:lpstr>Comment faire appliquer la règlementation européenne ?</vt:lpstr>
      <vt:lpstr>Quelques recommandations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Lefort</dc:creator>
  <cp:lastModifiedBy>Isabelle KLOPSTEIN</cp:lastModifiedBy>
  <cp:revision>26</cp:revision>
  <dcterms:created xsi:type="dcterms:W3CDTF">2023-03-01T10:09:54Z</dcterms:created>
  <dcterms:modified xsi:type="dcterms:W3CDTF">2023-03-27T10:35:56Z</dcterms:modified>
</cp:coreProperties>
</file>