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56" r:id="rId2"/>
    <p:sldId id="257" r:id="rId3"/>
    <p:sldId id="259" r:id="rId4"/>
    <p:sldId id="260" r:id="rId5"/>
    <p:sldId id="262" r:id="rId6"/>
    <p:sldId id="261" r:id="rId7"/>
    <p:sldId id="263" r:id="rId8"/>
    <p:sldId id="264" r:id="rId9"/>
    <p:sldId id="265" r:id="rId10"/>
    <p:sldId id="266" r:id="rId11"/>
    <p:sldId id="267" r:id="rId12"/>
    <p:sldId id="258"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jBXi4jooCrw6Uyz4G6A1tfS9X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B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56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54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4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80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99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69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76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25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703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B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B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pan-europe.info/resources/reports/2023/01/banned-pesticides-still-use-eu" TargetMode="Externa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lequotidien.lu/a-la-une/vignoble-luxembourgeois-la-prouesse-du-quasi-zero-insecticide/" TargetMode="Externa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pan-europe.info/old/Resources/Reports/PAN%20Europe%20-%202011%20-%20Meet%20(chemical)%20agriculture,%20The%20world%20of%20backdoors,%20derogations,%20sneaky%20pathways%20and%20loopholes%20-%20French.pdf" TargetMode="Externa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pan-europe.info/resources/reports/2023/01/banned-pesticides-still-use-eu" TargetMode="Externa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a:spLocks noGrp="1"/>
          </p:cNvSpPr>
          <p:nvPr>
            <p:ph type="ctrTitle"/>
          </p:nvPr>
        </p:nvSpPr>
        <p:spPr>
          <a:xfrm>
            <a:off x="1524000" y="2064469"/>
            <a:ext cx="9144000" cy="1212194"/>
          </a:xfrm>
          <a:prstGeom prst="rect">
            <a:avLst/>
          </a:prstGeom>
          <a:noFill/>
          <a:ln>
            <a:noFill/>
          </a:ln>
        </p:spPr>
        <p:txBody>
          <a:bodyPr spcFirstLastPara="1" wrap="square" lIns="91425" tIns="45700" rIns="91425" bIns="45700" anchor="b" anchorCtr="0">
            <a:normAutofit/>
          </a:bodyPr>
          <a:lstStyle/>
          <a:p>
            <a:pPr lvl="0" algn="ctr" rtl="0">
              <a:lnSpc>
                <a:spcPct val="90000"/>
              </a:lnSpc>
              <a:spcBef>
                <a:spcPts val="0"/>
              </a:spcBef>
              <a:spcAft>
                <a:spcPts val="0"/>
              </a:spcAft>
              <a:buClr>
                <a:srgbClr val="274E13"/>
              </a:buClr>
              <a:buSzPts val="6000"/>
            </a:pPr>
            <a:r>
              <a:rPr lang="fr-BE" sz="4000" dirty="0">
                <a:solidFill>
                  <a:srgbClr val="274E13"/>
                </a:solidFill>
                <a:latin typeface="Arial"/>
                <a:ea typeface="Arial"/>
                <a:cs typeface="Arial"/>
                <a:sym typeface="Arial"/>
              </a:rPr>
              <a:t>Interdits mais quand même utilisés: </a:t>
            </a:r>
            <a:br>
              <a:rPr lang="fr-BE" sz="4000" dirty="0">
                <a:solidFill>
                  <a:srgbClr val="274E13"/>
                </a:solidFill>
                <a:latin typeface="Arial"/>
                <a:ea typeface="Arial"/>
                <a:cs typeface="Arial"/>
                <a:sym typeface="Arial"/>
              </a:rPr>
            </a:br>
            <a:r>
              <a:rPr lang="fr-BE" sz="4000" dirty="0">
                <a:solidFill>
                  <a:srgbClr val="274E13"/>
                </a:solidFill>
                <a:latin typeface="Arial"/>
                <a:ea typeface="Arial"/>
                <a:cs typeface="Arial"/>
                <a:sym typeface="Arial"/>
              </a:rPr>
              <a:t>les dérogations</a:t>
            </a:r>
            <a:endParaRPr sz="4000" dirty="0">
              <a:solidFill>
                <a:srgbClr val="274E13"/>
              </a:solidFill>
              <a:latin typeface="Arial"/>
              <a:ea typeface="Arial"/>
              <a:cs typeface="Arial"/>
              <a:sym typeface="Arial"/>
            </a:endParaRPr>
          </a:p>
        </p:txBody>
      </p:sp>
      <p:sp>
        <p:nvSpPr>
          <p:cNvPr id="90" name="Google Shape;90;p1"/>
          <p:cNvSpPr txBox="1">
            <a:spLocks noGrp="1"/>
          </p:cNvSpPr>
          <p:nvPr>
            <p:ph type="subTitle" idx="1"/>
          </p:nvPr>
        </p:nvSpPr>
        <p:spPr>
          <a:xfrm>
            <a:off x="1665405" y="365890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s-BO" sz="2200" dirty="0">
                <a:latin typeface="+mj-lt"/>
                <a:ea typeface="Arial"/>
                <a:cs typeface="Arial"/>
                <a:sym typeface="Arial"/>
              </a:rPr>
              <a:t>Dr. Martin Dermine – </a:t>
            </a:r>
            <a:r>
              <a:rPr lang="es-BO" sz="2200" dirty="0" err="1">
                <a:latin typeface="+mj-lt"/>
                <a:ea typeface="Arial"/>
                <a:cs typeface="Arial"/>
                <a:sym typeface="Arial"/>
              </a:rPr>
              <a:t>Directeur</a:t>
            </a:r>
            <a:r>
              <a:rPr lang="es-BO" sz="2200" dirty="0">
                <a:latin typeface="+mj-lt"/>
                <a:ea typeface="Arial"/>
                <a:cs typeface="Arial"/>
                <a:sym typeface="Arial"/>
              </a:rPr>
              <a:t> </a:t>
            </a:r>
            <a:r>
              <a:rPr lang="es-BO" sz="2200" dirty="0" err="1">
                <a:latin typeface="+mj-lt"/>
                <a:ea typeface="Arial"/>
                <a:cs typeface="Arial"/>
                <a:sym typeface="Arial"/>
              </a:rPr>
              <a:t>exécutif</a:t>
            </a:r>
            <a:endParaRPr lang="es-BO" sz="2200" dirty="0">
              <a:latin typeface="+mj-lt"/>
              <a:ea typeface="Arial"/>
              <a:cs typeface="Arial"/>
              <a:sym typeface="Arial"/>
            </a:endParaRPr>
          </a:p>
          <a:p>
            <a:pPr marL="0" lvl="0" indent="0" algn="ctr" rtl="0">
              <a:lnSpc>
                <a:spcPct val="90000"/>
              </a:lnSpc>
              <a:spcBef>
                <a:spcPts val="0"/>
              </a:spcBef>
              <a:spcAft>
                <a:spcPts val="0"/>
              </a:spcAft>
              <a:buClr>
                <a:schemeClr val="dk1"/>
              </a:buClr>
              <a:buSzPts val="2400"/>
              <a:buNone/>
            </a:pPr>
            <a:r>
              <a:rPr lang="es-BO" sz="2200" dirty="0" err="1">
                <a:latin typeface="+mj-lt"/>
                <a:ea typeface="Arial"/>
                <a:cs typeface="Arial"/>
                <a:sym typeface="Arial"/>
              </a:rPr>
              <a:t>Pesticide</a:t>
            </a:r>
            <a:r>
              <a:rPr lang="es-BO" sz="2200" dirty="0">
                <a:latin typeface="+mj-lt"/>
                <a:ea typeface="Arial"/>
                <a:cs typeface="Arial"/>
                <a:sym typeface="Arial"/>
              </a:rPr>
              <a:t> </a:t>
            </a:r>
            <a:r>
              <a:rPr lang="es-BO" sz="2200" dirty="0" err="1">
                <a:latin typeface="+mj-lt"/>
                <a:ea typeface="Arial"/>
                <a:cs typeface="Arial"/>
                <a:sym typeface="Arial"/>
              </a:rPr>
              <a:t>Action</a:t>
            </a:r>
            <a:r>
              <a:rPr lang="es-BO" sz="2200" dirty="0">
                <a:latin typeface="+mj-lt"/>
                <a:ea typeface="Arial"/>
                <a:cs typeface="Arial"/>
                <a:sym typeface="Arial"/>
              </a:rPr>
              <a:t> Network (PAN) </a:t>
            </a:r>
            <a:r>
              <a:rPr lang="es-BO" sz="2200" dirty="0" err="1">
                <a:latin typeface="+mj-lt"/>
                <a:ea typeface="Arial"/>
                <a:cs typeface="Arial"/>
                <a:sym typeface="Arial"/>
              </a:rPr>
              <a:t>Europe</a:t>
            </a:r>
            <a:endParaRPr lang="es-BO" sz="2200" dirty="0">
              <a:latin typeface="+mj-lt"/>
              <a:ea typeface="Arial"/>
              <a:cs typeface="Arial"/>
              <a:sym typeface="Arial"/>
            </a:endParaRPr>
          </a:p>
          <a:p>
            <a:pPr marL="0" lvl="0" indent="0" algn="ctr" rtl="0">
              <a:lnSpc>
                <a:spcPct val="90000"/>
              </a:lnSpc>
              <a:spcBef>
                <a:spcPts val="0"/>
              </a:spcBef>
              <a:spcAft>
                <a:spcPts val="0"/>
              </a:spcAft>
              <a:buClr>
                <a:schemeClr val="dk1"/>
              </a:buClr>
              <a:buSzPts val="2400"/>
              <a:buNone/>
            </a:pPr>
            <a:endParaRPr lang="es-BO" sz="2200" dirty="0">
              <a:latin typeface="+mj-lt"/>
              <a:ea typeface="Arial"/>
              <a:cs typeface="Arial"/>
              <a:sym typeface="Arial"/>
            </a:endParaRPr>
          </a:p>
          <a:p>
            <a:pPr marL="0" indent="0">
              <a:spcBef>
                <a:spcPts val="0"/>
              </a:spcBef>
            </a:pPr>
            <a:r>
              <a:rPr lang="es-BO" sz="2200" dirty="0" err="1">
                <a:latin typeface="+mj-lt"/>
                <a:ea typeface="Arial"/>
                <a:cs typeface="Arial"/>
                <a:sym typeface="Arial"/>
              </a:rPr>
              <a:t>Colloque</a:t>
            </a:r>
            <a:r>
              <a:rPr lang="es-BO" sz="2200" dirty="0">
                <a:latin typeface="+mj-lt"/>
                <a:ea typeface="Arial"/>
                <a:cs typeface="Arial"/>
                <a:sym typeface="Arial"/>
              </a:rPr>
              <a:t> </a:t>
            </a:r>
            <a:r>
              <a:rPr lang="es-BO" sz="2200" dirty="0" err="1">
                <a:latin typeface="+mj-lt"/>
                <a:ea typeface="Arial"/>
                <a:cs typeface="Arial"/>
                <a:sym typeface="Arial"/>
              </a:rPr>
              <a:t>Parlement</a:t>
            </a:r>
            <a:r>
              <a:rPr lang="es-BO" sz="2200" dirty="0">
                <a:latin typeface="+mj-lt"/>
                <a:ea typeface="Arial"/>
                <a:cs typeface="Arial"/>
                <a:sym typeface="Arial"/>
              </a:rPr>
              <a:t> </a:t>
            </a:r>
            <a:r>
              <a:rPr lang="es-BO" sz="2200" dirty="0" err="1">
                <a:latin typeface="+mj-lt"/>
                <a:ea typeface="Arial"/>
                <a:cs typeface="Arial"/>
                <a:sym typeface="Arial"/>
              </a:rPr>
              <a:t>Fédéral</a:t>
            </a:r>
            <a:r>
              <a:rPr lang="es-BO" sz="2200" dirty="0">
                <a:latin typeface="+mj-lt"/>
                <a:ea typeface="Arial"/>
                <a:cs typeface="Arial"/>
                <a:sym typeface="Arial"/>
              </a:rPr>
              <a:t> – 27 </a:t>
            </a:r>
            <a:r>
              <a:rPr lang="es-BO" sz="2200" dirty="0" err="1">
                <a:latin typeface="+mj-lt"/>
                <a:ea typeface="Arial"/>
                <a:cs typeface="Arial"/>
                <a:sym typeface="Arial"/>
              </a:rPr>
              <a:t>mars</a:t>
            </a:r>
            <a:r>
              <a:rPr lang="es-BO" sz="2200" dirty="0">
                <a:latin typeface="+mj-lt"/>
                <a:ea typeface="Arial"/>
                <a:cs typeface="Arial"/>
                <a:sym typeface="Arial"/>
              </a:rPr>
              <a:t> 2023 </a:t>
            </a:r>
          </a:p>
          <a:p>
            <a:pPr marL="0" indent="0">
              <a:spcBef>
                <a:spcPts val="0"/>
              </a:spcBef>
            </a:pPr>
            <a:r>
              <a:rPr lang="fr-FR" sz="2200" b="1" dirty="0">
                <a:latin typeface="+mj-lt"/>
              </a:rPr>
              <a:t>« Les pesticides en Belgique : problèmes et solutions »</a:t>
            </a:r>
          </a:p>
          <a:p>
            <a:pPr marL="0" lvl="0" indent="0" algn="ctr" rtl="0">
              <a:lnSpc>
                <a:spcPct val="90000"/>
              </a:lnSpc>
              <a:spcBef>
                <a:spcPts val="0"/>
              </a:spcBef>
              <a:spcAft>
                <a:spcPts val="0"/>
              </a:spcAft>
              <a:buClr>
                <a:schemeClr val="dk1"/>
              </a:buClr>
              <a:buSzPts val="2400"/>
              <a:buNone/>
            </a:pPr>
            <a:endParaRPr sz="2200" dirty="0">
              <a:latin typeface="+mj-lt"/>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10</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492443"/>
          </a:xfrm>
          <a:prstGeom prst="rect">
            <a:avLst/>
          </a:prstGeom>
          <a:noFill/>
        </p:spPr>
        <p:txBody>
          <a:bodyPr wrap="square" rtlCol="0">
            <a:spAutoFit/>
          </a:bodyPr>
          <a:lstStyle/>
          <a:p>
            <a:pPr algn="ctr"/>
            <a:r>
              <a:rPr lang="fr-BE" sz="2600" dirty="0"/>
              <a:t>Les dérogations : non nécessaires</a:t>
            </a:r>
            <a:endParaRPr lang="en-GB" sz="2600" dirty="0"/>
          </a:p>
        </p:txBody>
      </p:sp>
      <p:pic>
        <p:nvPicPr>
          <p:cNvPr id="5" name="Picture 4">
            <a:extLst>
              <a:ext uri="{FF2B5EF4-FFF2-40B4-BE49-F238E27FC236}">
                <a16:creationId xmlns:a16="http://schemas.microsoft.com/office/drawing/2014/main" id="{3BF60BED-A701-5D94-7821-7A54EE8B69E4}"/>
              </a:ext>
            </a:extLst>
          </p:cNvPr>
          <p:cNvPicPr>
            <a:picLocks noChangeAspect="1"/>
          </p:cNvPicPr>
          <p:nvPr/>
        </p:nvPicPr>
        <p:blipFill>
          <a:blip r:embed="rId4"/>
          <a:stretch>
            <a:fillRect/>
          </a:stretch>
        </p:blipFill>
        <p:spPr>
          <a:xfrm>
            <a:off x="3649014" y="1399755"/>
            <a:ext cx="4859628" cy="4706166"/>
          </a:xfrm>
          <a:prstGeom prst="rect">
            <a:avLst/>
          </a:prstGeom>
        </p:spPr>
      </p:pic>
      <p:sp>
        <p:nvSpPr>
          <p:cNvPr id="6" name="TextBox 5">
            <a:extLst>
              <a:ext uri="{FF2B5EF4-FFF2-40B4-BE49-F238E27FC236}">
                <a16:creationId xmlns:a16="http://schemas.microsoft.com/office/drawing/2014/main" id="{A099E735-D3FD-7FAB-276E-045137B97F95}"/>
              </a:ext>
            </a:extLst>
          </p:cNvPr>
          <p:cNvSpPr txBox="1"/>
          <p:nvPr/>
        </p:nvSpPr>
        <p:spPr>
          <a:xfrm>
            <a:off x="3298379" y="6174183"/>
            <a:ext cx="6692630" cy="369332"/>
          </a:xfrm>
          <a:prstGeom prst="rect">
            <a:avLst/>
          </a:prstGeom>
          <a:noFill/>
        </p:spPr>
        <p:txBody>
          <a:bodyPr wrap="square" rtlCol="0">
            <a:spAutoFit/>
          </a:bodyPr>
          <a:lstStyle/>
          <a:p>
            <a:r>
              <a:rPr lang="fr-BE" sz="1800" dirty="0">
                <a:hlinkClick r:id="rId5"/>
              </a:rPr>
              <a:t>Rapport</a:t>
            </a:r>
            <a:r>
              <a:rPr lang="fr-BE" sz="1800" dirty="0"/>
              <a:t> 2023</a:t>
            </a:r>
            <a:r>
              <a:rPr lang="en-GB" sz="1800" dirty="0"/>
              <a:t>: Banned Pesticides still in use in the EU</a:t>
            </a:r>
            <a:endParaRPr lang="fr-BE" sz="1800" dirty="0"/>
          </a:p>
        </p:txBody>
      </p:sp>
    </p:spTree>
    <p:extLst>
      <p:ext uri="{BB962C8B-B14F-4D97-AF65-F5344CB8AC3E}">
        <p14:creationId xmlns:p14="http://schemas.microsoft.com/office/powerpoint/2010/main" val="115617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11</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492443"/>
          </a:xfrm>
          <a:prstGeom prst="rect">
            <a:avLst/>
          </a:prstGeom>
          <a:noFill/>
        </p:spPr>
        <p:txBody>
          <a:bodyPr wrap="square" rtlCol="0">
            <a:spAutoFit/>
          </a:bodyPr>
          <a:lstStyle/>
          <a:p>
            <a:pPr algn="ctr"/>
            <a:r>
              <a:rPr lang="fr-BE" sz="2600" dirty="0"/>
              <a:t>L’exemple du Luxembourg</a:t>
            </a:r>
            <a:endParaRPr lang="en-GB" sz="2600" dirty="0"/>
          </a:p>
        </p:txBody>
      </p:sp>
      <p:sp>
        <p:nvSpPr>
          <p:cNvPr id="3" name="TextBox 2">
            <a:extLst>
              <a:ext uri="{FF2B5EF4-FFF2-40B4-BE49-F238E27FC236}">
                <a16:creationId xmlns:a16="http://schemas.microsoft.com/office/drawing/2014/main" id="{4E16993D-2996-60B0-C61D-F82C2BE8CA50}"/>
              </a:ext>
            </a:extLst>
          </p:cNvPr>
          <p:cNvSpPr txBox="1"/>
          <p:nvPr/>
        </p:nvSpPr>
        <p:spPr>
          <a:xfrm>
            <a:off x="452487" y="1762812"/>
            <a:ext cx="6540242" cy="3477875"/>
          </a:xfrm>
          <a:prstGeom prst="rect">
            <a:avLst/>
          </a:prstGeom>
          <a:noFill/>
        </p:spPr>
        <p:txBody>
          <a:bodyPr wrap="square" rtlCol="0">
            <a:spAutoFit/>
          </a:bodyPr>
          <a:lstStyle/>
          <a:p>
            <a:pPr marL="285750" indent="-285750">
              <a:buFont typeface="Arial" panose="020B0604020202020204" pitchFamily="34" charset="0"/>
              <a:buChar char="•"/>
            </a:pPr>
            <a:r>
              <a:rPr lang="fr-BE" sz="2000" dirty="0">
                <a:latin typeface="+mj-lt"/>
              </a:rPr>
              <a:t>Dérogations: uniquement pour les biopesticides</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r>
              <a:rPr lang="en-GB" sz="2000" dirty="0">
                <a:latin typeface="+mj-lt"/>
              </a:rPr>
              <a:t>PAC </a:t>
            </a:r>
            <a:r>
              <a:rPr lang="en-GB" sz="2000" dirty="0" err="1">
                <a:latin typeface="+mj-lt"/>
              </a:rPr>
              <a:t>utilisée</a:t>
            </a:r>
            <a:r>
              <a:rPr lang="en-GB" sz="2000" dirty="0">
                <a:latin typeface="+mj-lt"/>
              </a:rPr>
              <a:t> pour </a:t>
            </a:r>
            <a:r>
              <a:rPr lang="en-GB" sz="2000" dirty="0" err="1">
                <a:latin typeface="+mj-lt"/>
              </a:rPr>
              <a:t>favoriser</a:t>
            </a:r>
            <a:r>
              <a:rPr lang="en-GB" sz="2000" dirty="0">
                <a:latin typeface="+mj-lt"/>
              </a:rPr>
              <a:t> les alternatives aux pesticides.</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r>
              <a:rPr lang="en-GB" sz="2000" dirty="0">
                <a:latin typeface="+mj-lt"/>
              </a:rPr>
              <a:t>Ex 1: Objectif 0 insecticide dans le </a:t>
            </a:r>
            <a:r>
              <a:rPr lang="en-GB" sz="2000" dirty="0" err="1">
                <a:latin typeface="+mj-lt"/>
              </a:rPr>
              <a:t>Vignoble</a:t>
            </a:r>
            <a:r>
              <a:rPr lang="en-GB" sz="2000" dirty="0">
                <a:latin typeface="+mj-lt"/>
              </a:rPr>
              <a:t> </a:t>
            </a:r>
            <a:r>
              <a:rPr lang="en-GB" sz="2000" dirty="0" err="1">
                <a:latin typeface="+mj-lt"/>
              </a:rPr>
              <a:t>Luxembourgeois</a:t>
            </a:r>
            <a:r>
              <a:rPr lang="en-GB" sz="2000" dirty="0">
                <a:latin typeface="+mj-lt"/>
              </a:rPr>
              <a:t> (confusion </a:t>
            </a:r>
            <a:r>
              <a:rPr lang="en-GB" sz="2000" dirty="0" err="1">
                <a:latin typeface="+mj-lt"/>
              </a:rPr>
              <a:t>sexuelle</a:t>
            </a:r>
            <a:r>
              <a:rPr lang="en-GB" sz="2000" dirty="0">
                <a:latin typeface="+mj-lt"/>
              </a:rPr>
              <a:t> par </a:t>
            </a:r>
            <a:r>
              <a:rPr lang="en-GB" sz="2000" dirty="0" err="1">
                <a:latin typeface="+mj-lt"/>
              </a:rPr>
              <a:t>phéromones</a:t>
            </a:r>
            <a:r>
              <a:rPr lang="en-GB" sz="2000" dirty="0">
                <a:latin typeface="+mj-lt"/>
              </a:rPr>
              <a:t>)</a:t>
            </a:r>
          </a:p>
          <a:p>
            <a:pPr marL="285750" indent="-285750">
              <a:buFont typeface="Arial" panose="020B0604020202020204" pitchFamily="34" charset="0"/>
              <a:buChar char="•"/>
            </a:pPr>
            <a:r>
              <a:rPr lang="en-GB" sz="2000" dirty="0">
                <a:latin typeface="+mj-lt"/>
              </a:rPr>
              <a:t>Ex 2: mise </a:t>
            </a:r>
            <a:r>
              <a:rPr lang="en-GB" sz="2000" dirty="0" err="1">
                <a:latin typeface="+mj-lt"/>
              </a:rPr>
              <a:t>en</a:t>
            </a:r>
            <a:r>
              <a:rPr lang="en-GB" sz="2000" dirty="0">
                <a:latin typeface="+mj-lt"/>
              </a:rPr>
              <a:t> place des alternatives au glyphosate, </a:t>
            </a:r>
            <a:r>
              <a:rPr lang="en-GB" sz="2000" dirty="0" err="1">
                <a:latin typeface="+mj-lt"/>
              </a:rPr>
              <a:t>jusqu’à</a:t>
            </a:r>
            <a:r>
              <a:rPr lang="en-GB" sz="2000" dirty="0">
                <a:latin typeface="+mj-lt"/>
              </a:rPr>
              <a:t> son interdiction </a:t>
            </a:r>
            <a:r>
              <a:rPr lang="en-GB" sz="2000" dirty="0" err="1">
                <a:latin typeface="+mj-lt"/>
              </a:rPr>
              <a:t>en</a:t>
            </a:r>
            <a:r>
              <a:rPr lang="en-GB" sz="2000" dirty="0">
                <a:latin typeface="+mj-lt"/>
              </a:rPr>
              <a:t> 2020</a:t>
            </a:r>
          </a:p>
          <a:p>
            <a:endParaRPr lang="fr-BE" sz="2000" dirty="0">
              <a:latin typeface="+mj-lt"/>
            </a:endParaRPr>
          </a:p>
        </p:txBody>
      </p:sp>
      <p:pic>
        <p:nvPicPr>
          <p:cNvPr id="5" name="Picture 4">
            <a:extLst>
              <a:ext uri="{FF2B5EF4-FFF2-40B4-BE49-F238E27FC236}">
                <a16:creationId xmlns:a16="http://schemas.microsoft.com/office/drawing/2014/main" id="{A41509BF-8262-BD16-4CF3-C727785ABAB8}"/>
              </a:ext>
            </a:extLst>
          </p:cNvPr>
          <p:cNvPicPr>
            <a:picLocks noChangeAspect="1"/>
          </p:cNvPicPr>
          <p:nvPr/>
        </p:nvPicPr>
        <p:blipFill>
          <a:blip r:embed="rId4"/>
          <a:stretch>
            <a:fillRect/>
          </a:stretch>
        </p:blipFill>
        <p:spPr>
          <a:xfrm>
            <a:off x="6992729" y="2039930"/>
            <a:ext cx="4886616" cy="4171172"/>
          </a:xfrm>
          <a:prstGeom prst="rect">
            <a:avLst/>
          </a:prstGeom>
        </p:spPr>
      </p:pic>
      <p:sp>
        <p:nvSpPr>
          <p:cNvPr id="6" name="TextBox 5">
            <a:extLst>
              <a:ext uri="{FF2B5EF4-FFF2-40B4-BE49-F238E27FC236}">
                <a16:creationId xmlns:a16="http://schemas.microsoft.com/office/drawing/2014/main" id="{0208CB6C-162F-1F89-7A20-1BAFD5938E58}"/>
              </a:ext>
            </a:extLst>
          </p:cNvPr>
          <p:cNvSpPr txBox="1"/>
          <p:nvPr/>
        </p:nvSpPr>
        <p:spPr>
          <a:xfrm>
            <a:off x="6992729" y="6380662"/>
            <a:ext cx="4085617" cy="307777"/>
          </a:xfrm>
          <a:prstGeom prst="rect">
            <a:avLst/>
          </a:prstGeom>
          <a:noFill/>
        </p:spPr>
        <p:txBody>
          <a:bodyPr wrap="square" rtlCol="0">
            <a:spAutoFit/>
          </a:bodyPr>
          <a:lstStyle/>
          <a:p>
            <a:r>
              <a:rPr lang="fr-BE" dirty="0">
                <a:hlinkClick r:id="rId5"/>
              </a:rPr>
              <a:t>Le Quotidien</a:t>
            </a:r>
            <a:r>
              <a:rPr lang="fr-BE" dirty="0"/>
              <a:t>, 2018</a:t>
            </a:r>
            <a:endParaRPr lang="en-GB" dirty="0"/>
          </a:p>
        </p:txBody>
      </p:sp>
    </p:spTree>
    <p:extLst>
      <p:ext uri="{BB962C8B-B14F-4D97-AF65-F5344CB8AC3E}">
        <p14:creationId xmlns:p14="http://schemas.microsoft.com/office/powerpoint/2010/main" val="136513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2" name="Google Shape;102;p3"/>
          <p:cNvSpPr txBox="1">
            <a:spLocks noGrp="1"/>
          </p:cNvSpPr>
          <p:nvPr>
            <p:ph type="title"/>
          </p:nvPr>
        </p:nvSpPr>
        <p:spPr>
          <a:xfrm>
            <a:off x="838200" y="254076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s-BO" i="1" dirty="0" err="1">
                <a:latin typeface="Arial"/>
                <a:ea typeface="Arial"/>
                <a:cs typeface="Arial"/>
                <a:sym typeface="Arial"/>
              </a:rPr>
              <a:t>Merci</a:t>
            </a:r>
            <a:r>
              <a:rPr lang="es-BO" i="1" dirty="0">
                <a:latin typeface="Arial"/>
                <a:ea typeface="Arial"/>
                <a:cs typeface="Arial"/>
                <a:sym typeface="Arial"/>
              </a:rPr>
              <a:t> </a:t>
            </a:r>
            <a:r>
              <a:rPr lang="es-BO" i="1" dirty="0" err="1">
                <a:latin typeface="Arial"/>
                <a:ea typeface="Arial"/>
                <a:cs typeface="Arial"/>
                <a:sym typeface="Arial"/>
              </a:rPr>
              <a:t>pour</a:t>
            </a:r>
            <a:r>
              <a:rPr lang="es-BO" i="1" dirty="0">
                <a:latin typeface="Arial"/>
                <a:ea typeface="Arial"/>
                <a:cs typeface="Arial"/>
                <a:sym typeface="Arial"/>
              </a:rPr>
              <a:t> </a:t>
            </a:r>
            <a:r>
              <a:rPr lang="es-BO" i="1" dirty="0" err="1">
                <a:latin typeface="Arial"/>
                <a:ea typeface="Arial"/>
                <a:cs typeface="Arial"/>
                <a:sym typeface="Arial"/>
              </a:rPr>
              <a:t>votre</a:t>
            </a:r>
            <a:r>
              <a:rPr lang="es-BO" i="1" dirty="0">
                <a:latin typeface="Arial"/>
                <a:ea typeface="Arial"/>
                <a:cs typeface="Arial"/>
                <a:sym typeface="Arial"/>
              </a:rPr>
              <a:t> </a:t>
            </a:r>
            <a:r>
              <a:rPr lang="es-BO" i="1" dirty="0" err="1">
                <a:latin typeface="Arial"/>
                <a:ea typeface="Arial"/>
                <a:cs typeface="Arial"/>
                <a:sym typeface="Arial"/>
              </a:rPr>
              <a:t>attention</a:t>
            </a:r>
            <a:r>
              <a:rPr lang="es-BO" i="1" dirty="0">
                <a:latin typeface="Arial"/>
                <a:ea typeface="Arial"/>
                <a:cs typeface="Arial"/>
                <a:sym typeface="Arial"/>
              </a:rPr>
              <a:t> !</a:t>
            </a:r>
            <a:endParaRPr i="1" dirty="0"/>
          </a:p>
        </p:txBody>
      </p:sp>
      <p:sp>
        <p:nvSpPr>
          <p:cNvPr id="103" name="Google Shape;10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2</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892552"/>
          </a:xfrm>
          <a:prstGeom prst="rect">
            <a:avLst/>
          </a:prstGeom>
          <a:noFill/>
        </p:spPr>
        <p:txBody>
          <a:bodyPr wrap="square" rtlCol="0">
            <a:spAutoFit/>
          </a:bodyPr>
          <a:lstStyle/>
          <a:p>
            <a:pPr algn="ctr"/>
            <a:r>
              <a:rPr lang="fr-BE" sz="2600" dirty="0"/>
              <a:t>Les dérogations: une pratique encadrée par le règlement européen sur les pesticides</a:t>
            </a:r>
            <a:endParaRPr lang="en-GB" sz="2600" dirty="0"/>
          </a:p>
        </p:txBody>
      </p:sp>
      <p:sp>
        <p:nvSpPr>
          <p:cNvPr id="3" name="TextBox 2">
            <a:extLst>
              <a:ext uri="{FF2B5EF4-FFF2-40B4-BE49-F238E27FC236}">
                <a16:creationId xmlns:a16="http://schemas.microsoft.com/office/drawing/2014/main" id="{4E16993D-2996-60B0-C61D-F82C2BE8CA50}"/>
              </a:ext>
            </a:extLst>
          </p:cNvPr>
          <p:cNvSpPr txBox="1"/>
          <p:nvPr/>
        </p:nvSpPr>
        <p:spPr>
          <a:xfrm>
            <a:off x="452487" y="1762812"/>
            <a:ext cx="11114202" cy="4401205"/>
          </a:xfrm>
          <a:prstGeom prst="rect">
            <a:avLst/>
          </a:prstGeom>
          <a:noFill/>
        </p:spPr>
        <p:txBody>
          <a:bodyPr wrap="square" rtlCol="0">
            <a:spAutoFit/>
          </a:bodyPr>
          <a:lstStyle/>
          <a:p>
            <a:pPr marL="285750" indent="-285750">
              <a:buFont typeface="Arial" panose="020B0604020202020204" pitchFamily="34" charset="0"/>
              <a:buChar char="•"/>
            </a:pPr>
            <a:r>
              <a:rPr lang="fr-BE" sz="2000" dirty="0">
                <a:latin typeface="+mj-lt"/>
              </a:rPr>
              <a:t>Règlement européen 1107/2009 (art.53): Situation d’</a:t>
            </a:r>
            <a:r>
              <a:rPr lang="fr-BE" sz="2000" b="1" dirty="0">
                <a:latin typeface="+mj-lt"/>
              </a:rPr>
              <a:t>urgence</a:t>
            </a:r>
            <a:r>
              <a:rPr lang="fr-BE" sz="2000" dirty="0">
                <a:latin typeface="+mj-lt"/>
              </a:rPr>
              <a:t> en matière de protection phytosanitaire</a:t>
            </a:r>
          </a:p>
          <a:p>
            <a:pPr marL="285750" indent="-285750">
              <a:buFont typeface="Arial" panose="020B0604020202020204" pitchFamily="34" charset="0"/>
              <a:buChar char="•"/>
            </a:pPr>
            <a:r>
              <a:rPr lang="fr-BE" sz="2000" dirty="0">
                <a:latin typeface="+mj-lt"/>
              </a:rPr>
              <a:t>Règlement 1107/2009: la santé humaine et l’environnement priment sur les productions agricoles</a:t>
            </a:r>
          </a:p>
          <a:p>
            <a:pPr marL="285750" indent="-285750">
              <a:buFont typeface="Arial" panose="020B0604020202020204" pitchFamily="34" charset="0"/>
              <a:buChar char="•"/>
            </a:pPr>
            <a:endParaRPr lang="fr-BE" sz="2000" dirty="0">
              <a:latin typeface="+mj-lt"/>
            </a:endParaRPr>
          </a:p>
          <a:p>
            <a:pPr marL="285750" indent="-285750">
              <a:buFont typeface="Arial" panose="020B0604020202020204" pitchFamily="34" charset="0"/>
              <a:buChar char="•"/>
            </a:pPr>
            <a:r>
              <a:rPr lang="fr-BE" sz="2000" dirty="0">
                <a:latin typeface="+mj-lt"/>
              </a:rPr>
              <a:t>« </a:t>
            </a:r>
            <a:r>
              <a:rPr lang="fr-FR" sz="2000" b="0" i="0" u="none" strike="noStrike" baseline="0" dirty="0">
                <a:solidFill>
                  <a:srgbClr val="19161B"/>
                </a:solidFill>
                <a:latin typeface="+mj-lt"/>
              </a:rPr>
              <a:t>Par dérogation à l’article 28 et dans des </a:t>
            </a:r>
            <a:r>
              <a:rPr lang="fr-FR" sz="2000" b="1" i="0" u="none" strike="noStrike" baseline="0" dirty="0">
                <a:solidFill>
                  <a:srgbClr val="19161B"/>
                </a:solidFill>
                <a:latin typeface="+mj-lt"/>
              </a:rPr>
              <a:t>circonstances particulières</a:t>
            </a:r>
            <a:r>
              <a:rPr lang="fr-FR" sz="2000" b="0" i="0" u="none" strike="noStrike" baseline="0" dirty="0">
                <a:solidFill>
                  <a:srgbClr val="19161B"/>
                </a:solidFill>
                <a:latin typeface="+mj-lt"/>
              </a:rPr>
              <a:t>, un État membre peut autoriser, pour une période n’excédant pas cent vingt jours, la mise sur le marché de produits phytopharmaceutiques en vue d’un usage limité et contrôlé, lorsqu’une telle mesure s’impose en raison d’un </a:t>
            </a:r>
            <a:r>
              <a:rPr lang="fr-FR" sz="2000" b="1" i="0" u="none" strike="noStrike" baseline="0" dirty="0">
                <a:solidFill>
                  <a:srgbClr val="19161B"/>
                </a:solidFill>
                <a:latin typeface="+mj-lt"/>
              </a:rPr>
              <a:t>danger qui ne peut être maîtrisé par d’autres moyens raisonnables</a:t>
            </a:r>
            <a:r>
              <a:rPr lang="fr-FR" sz="2000" b="0" i="0" u="none" strike="noStrike" baseline="0" dirty="0">
                <a:solidFill>
                  <a:srgbClr val="19161B"/>
                </a:solidFill>
                <a:latin typeface="+mj-lt"/>
              </a:rPr>
              <a:t>. »</a:t>
            </a:r>
            <a:r>
              <a:rPr lang="fr-BE" sz="2000" b="0" i="0" u="none" strike="noStrike" baseline="0" dirty="0">
                <a:solidFill>
                  <a:srgbClr val="19161B"/>
                </a:solidFill>
                <a:latin typeface="+mj-lt"/>
              </a:rPr>
              <a:t> </a:t>
            </a:r>
          </a:p>
          <a:p>
            <a:pPr marL="285750" indent="-285750">
              <a:buFont typeface="Arial" panose="020B0604020202020204" pitchFamily="34" charset="0"/>
              <a:buChar char="•"/>
            </a:pPr>
            <a:endParaRPr lang="fr-BE" sz="2000" b="0" i="0" u="none" strike="noStrike" baseline="0" dirty="0">
              <a:solidFill>
                <a:srgbClr val="19161B"/>
              </a:solidFill>
              <a:latin typeface="+mj-lt"/>
            </a:endParaRPr>
          </a:p>
          <a:p>
            <a:pPr marL="285750" indent="-285750">
              <a:buFont typeface="Arial" panose="020B0604020202020204" pitchFamily="34" charset="0"/>
              <a:buChar char="•"/>
            </a:pPr>
            <a:r>
              <a:rPr lang="fr-BE" sz="2000" dirty="0">
                <a:solidFill>
                  <a:srgbClr val="19161B"/>
                </a:solidFill>
                <a:latin typeface="+mj-lt"/>
              </a:rPr>
              <a:t>Document de guidance européen: obligation pour les Etats membres de fournir une information détaillée décrivant l’urgence, le risques sur les cultures, les alternatives disponibles et les recherches entreprises pour éviter dans le futur d’avoir recours à nouveau aux dérogations.</a:t>
            </a:r>
            <a:endParaRPr lang="en-GB"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3</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492443"/>
          </a:xfrm>
          <a:prstGeom prst="rect">
            <a:avLst/>
          </a:prstGeom>
          <a:noFill/>
        </p:spPr>
        <p:txBody>
          <a:bodyPr wrap="square" rtlCol="0">
            <a:spAutoFit/>
          </a:bodyPr>
          <a:lstStyle/>
          <a:p>
            <a:pPr algn="ctr"/>
            <a:r>
              <a:rPr lang="fr-BE" sz="2600" dirty="0"/>
              <a:t>Les dérogations: la pratique en Belgique</a:t>
            </a:r>
            <a:endParaRPr lang="en-GB" sz="2600" dirty="0"/>
          </a:p>
        </p:txBody>
      </p:sp>
      <p:pic>
        <p:nvPicPr>
          <p:cNvPr id="5" name="Picture 4">
            <a:extLst>
              <a:ext uri="{FF2B5EF4-FFF2-40B4-BE49-F238E27FC236}">
                <a16:creationId xmlns:a16="http://schemas.microsoft.com/office/drawing/2014/main" id="{EAF70241-B2FB-FDAA-31C6-E98DD1567FF0}"/>
              </a:ext>
            </a:extLst>
          </p:cNvPr>
          <p:cNvPicPr>
            <a:picLocks noChangeAspect="1"/>
          </p:cNvPicPr>
          <p:nvPr/>
        </p:nvPicPr>
        <p:blipFill>
          <a:blip r:embed="rId4"/>
          <a:stretch>
            <a:fillRect/>
          </a:stretch>
        </p:blipFill>
        <p:spPr>
          <a:xfrm>
            <a:off x="3829318" y="1200955"/>
            <a:ext cx="4617098" cy="4538398"/>
          </a:xfrm>
          <a:prstGeom prst="rect">
            <a:avLst/>
          </a:prstGeom>
        </p:spPr>
      </p:pic>
      <p:sp>
        <p:nvSpPr>
          <p:cNvPr id="6" name="TextBox 5">
            <a:extLst>
              <a:ext uri="{FF2B5EF4-FFF2-40B4-BE49-F238E27FC236}">
                <a16:creationId xmlns:a16="http://schemas.microsoft.com/office/drawing/2014/main" id="{698FAED4-0665-63BB-3EBA-BA889F600140}"/>
              </a:ext>
            </a:extLst>
          </p:cNvPr>
          <p:cNvSpPr txBox="1"/>
          <p:nvPr/>
        </p:nvSpPr>
        <p:spPr>
          <a:xfrm>
            <a:off x="935563" y="5775456"/>
            <a:ext cx="10153969" cy="707886"/>
          </a:xfrm>
          <a:prstGeom prst="rect">
            <a:avLst/>
          </a:prstGeom>
          <a:noFill/>
        </p:spPr>
        <p:txBody>
          <a:bodyPr wrap="square" rtlCol="0">
            <a:spAutoFit/>
          </a:bodyPr>
          <a:lstStyle/>
          <a:p>
            <a:r>
              <a:rPr lang="en-GB" sz="2000" dirty="0"/>
              <a:t>2010: Première </a:t>
            </a:r>
            <a:r>
              <a:rPr lang="en-GB" sz="2000" dirty="0" err="1">
                <a:hlinkClick r:id="rId5"/>
              </a:rPr>
              <a:t>enquête</a:t>
            </a:r>
            <a:r>
              <a:rPr lang="en-GB" sz="2000" dirty="0"/>
              <a:t> sur les </a:t>
            </a:r>
            <a:r>
              <a:rPr lang="en-GB" sz="2000" dirty="0" err="1"/>
              <a:t>abus</a:t>
            </a:r>
            <a:r>
              <a:rPr lang="en-GB" sz="2000" dirty="0"/>
              <a:t> </a:t>
            </a:r>
            <a:r>
              <a:rPr lang="en-GB" sz="2000" dirty="0" err="1"/>
              <a:t>d’utilisation</a:t>
            </a:r>
            <a:r>
              <a:rPr lang="en-GB" sz="2000" dirty="0"/>
              <a:t> du </a:t>
            </a:r>
            <a:r>
              <a:rPr lang="en-GB" sz="2000" dirty="0" err="1"/>
              <a:t>système</a:t>
            </a:r>
            <a:r>
              <a:rPr lang="en-GB" sz="2000" dirty="0"/>
              <a:t>: la Belgique </a:t>
            </a:r>
            <a:r>
              <a:rPr lang="en-GB" sz="2000" dirty="0" err="1"/>
              <a:t>épinglée</a:t>
            </a:r>
            <a:r>
              <a:rPr lang="en-GB" sz="2000" dirty="0"/>
              <a:t> pour </a:t>
            </a:r>
            <a:r>
              <a:rPr lang="en-GB" sz="2000" dirty="0" err="1"/>
              <a:t>ses</a:t>
            </a:r>
            <a:r>
              <a:rPr lang="en-GB" sz="2000" dirty="0"/>
              <a:t> derogations sur le 1,3-dichloropropène</a:t>
            </a:r>
          </a:p>
        </p:txBody>
      </p:sp>
    </p:spTree>
    <p:extLst>
      <p:ext uri="{BB962C8B-B14F-4D97-AF65-F5344CB8AC3E}">
        <p14:creationId xmlns:p14="http://schemas.microsoft.com/office/powerpoint/2010/main" val="216608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4</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492443"/>
          </a:xfrm>
          <a:prstGeom prst="rect">
            <a:avLst/>
          </a:prstGeom>
          <a:noFill/>
        </p:spPr>
        <p:txBody>
          <a:bodyPr wrap="square" rtlCol="0">
            <a:spAutoFit/>
          </a:bodyPr>
          <a:lstStyle/>
          <a:p>
            <a:pPr algn="ctr"/>
            <a:r>
              <a:rPr lang="fr-BE" sz="2600" dirty="0"/>
              <a:t>Les dérogations : la pratique en Belgique</a:t>
            </a:r>
            <a:endParaRPr lang="en-GB" sz="2600" dirty="0"/>
          </a:p>
        </p:txBody>
      </p:sp>
      <p:sp>
        <p:nvSpPr>
          <p:cNvPr id="3" name="TextBox 2">
            <a:extLst>
              <a:ext uri="{FF2B5EF4-FFF2-40B4-BE49-F238E27FC236}">
                <a16:creationId xmlns:a16="http://schemas.microsoft.com/office/drawing/2014/main" id="{4E16993D-2996-60B0-C61D-F82C2BE8CA50}"/>
              </a:ext>
            </a:extLst>
          </p:cNvPr>
          <p:cNvSpPr txBox="1"/>
          <p:nvPr/>
        </p:nvSpPr>
        <p:spPr>
          <a:xfrm>
            <a:off x="452487" y="1762812"/>
            <a:ext cx="11668177" cy="4555093"/>
          </a:xfrm>
          <a:prstGeom prst="rect">
            <a:avLst/>
          </a:prstGeom>
          <a:noFill/>
        </p:spPr>
        <p:txBody>
          <a:bodyPr wrap="square" rtlCol="0">
            <a:spAutoFit/>
          </a:bodyPr>
          <a:lstStyle/>
          <a:p>
            <a:pPr marL="285750" indent="-285750">
              <a:buFont typeface="Arial" panose="020B0604020202020204" pitchFamily="34" charset="0"/>
              <a:buChar char="•"/>
            </a:pPr>
            <a:r>
              <a:rPr lang="fr-BE" sz="2000" dirty="0">
                <a:latin typeface="+mj-lt"/>
              </a:rPr>
              <a:t>Enquête sur les pratiques du SPF Santé Publique. Plusieurs constats:</a:t>
            </a:r>
          </a:p>
          <a:p>
            <a:pPr marL="285750" indent="-285750">
              <a:buFont typeface="Arial" panose="020B0604020202020204" pitchFamily="34" charset="0"/>
              <a:buChar char="•"/>
            </a:pPr>
            <a:endParaRPr lang="fr-BE" sz="1000" dirty="0">
              <a:latin typeface="+mj-lt"/>
            </a:endParaRPr>
          </a:p>
          <a:p>
            <a:pPr marL="285750" indent="-285750">
              <a:buFont typeface="Arial" panose="020B0604020202020204" pitchFamily="34" charset="0"/>
              <a:buChar char="•"/>
            </a:pPr>
            <a:r>
              <a:rPr lang="fr-BE" sz="2000" dirty="0">
                <a:latin typeface="+mj-lt"/>
              </a:rPr>
              <a:t>Le SPF ne remplit pas son rôle de garant du respect du </a:t>
            </a:r>
          </a:p>
          <a:p>
            <a:r>
              <a:rPr lang="fr-BE" sz="2000" dirty="0">
                <a:latin typeface="+mj-lt"/>
              </a:rPr>
              <a:t>règlement: pas d’évaluation indépendante des demandes de </a:t>
            </a:r>
          </a:p>
          <a:p>
            <a:r>
              <a:rPr lang="fr-BE" sz="2000" dirty="0">
                <a:latin typeface="+mj-lt"/>
              </a:rPr>
              <a:t>dérogations: </a:t>
            </a:r>
            <a:r>
              <a:rPr lang="fr-BE" sz="2000" dirty="0" err="1">
                <a:latin typeface="+mj-lt"/>
              </a:rPr>
              <a:t>copier-collers</a:t>
            </a:r>
            <a:r>
              <a:rPr lang="fr-BE" sz="2000" dirty="0">
                <a:latin typeface="+mj-lt"/>
              </a:rPr>
              <a:t> envoyés à la Commission européenne.</a:t>
            </a:r>
          </a:p>
          <a:p>
            <a:pPr marL="285750" indent="-285750">
              <a:buFont typeface="Arial" panose="020B0604020202020204" pitchFamily="34" charset="0"/>
              <a:buChar char="•"/>
            </a:pPr>
            <a:endParaRPr lang="fr-BE" sz="1000" dirty="0">
              <a:latin typeface="+mj-lt"/>
            </a:endParaRPr>
          </a:p>
          <a:p>
            <a:pPr marL="285750" indent="-285750">
              <a:buFont typeface="Arial" panose="020B0604020202020204" pitchFamily="34" charset="0"/>
              <a:buChar char="•"/>
            </a:pPr>
            <a:r>
              <a:rPr lang="fr-BE" sz="2000" dirty="0">
                <a:latin typeface="+mj-lt"/>
              </a:rPr>
              <a:t>Dossiers envoyés souvent lacunaires.</a:t>
            </a:r>
          </a:p>
          <a:p>
            <a:pPr marL="285750" indent="-285750">
              <a:buFont typeface="Arial" panose="020B0604020202020204" pitchFamily="34" charset="0"/>
              <a:buChar char="•"/>
            </a:pPr>
            <a:endParaRPr lang="fr-BE" sz="1000" dirty="0">
              <a:latin typeface="+mj-lt"/>
            </a:endParaRPr>
          </a:p>
          <a:p>
            <a:pPr marL="285750" indent="-285750">
              <a:buFont typeface="Arial" panose="020B0604020202020204" pitchFamily="34" charset="0"/>
              <a:buChar char="•"/>
            </a:pPr>
            <a:r>
              <a:rPr lang="fr-BE" sz="2000" dirty="0">
                <a:latin typeface="+mj-lt"/>
              </a:rPr>
              <a:t>Décisions arbitraires/politiques: ex: interdiction en 2018 des néonicotinoïdes: déclarations politiques du Ministre Ducarme</a:t>
            </a:r>
          </a:p>
          <a:p>
            <a:pPr marL="285750" indent="-285750">
              <a:buFont typeface="Arial" panose="020B0604020202020204" pitchFamily="34" charset="0"/>
              <a:buChar char="•"/>
            </a:pPr>
            <a:endParaRPr lang="fr-BE" sz="1000" dirty="0">
              <a:latin typeface="+mj-lt"/>
            </a:endParaRPr>
          </a:p>
          <a:p>
            <a:pPr marL="285750" indent="-285750">
              <a:buFont typeface="Arial" panose="020B0604020202020204" pitchFamily="34" charset="0"/>
              <a:buChar char="•"/>
            </a:pPr>
            <a:r>
              <a:rPr lang="fr-BE" sz="2000" dirty="0">
                <a:latin typeface="+mj-lt"/>
              </a:rPr>
              <a:t>Dérogations pour des pesticides extrêmement dangereux: 1,3-dichloropropène, chloropicrine, mancozèbe</a:t>
            </a:r>
          </a:p>
          <a:p>
            <a:pPr marL="285750" indent="-285750">
              <a:buFont typeface="Arial" panose="020B0604020202020204" pitchFamily="34" charset="0"/>
              <a:buChar char="•"/>
            </a:pPr>
            <a:endParaRPr lang="fr-BE" sz="1000" dirty="0">
              <a:latin typeface="+mj-lt"/>
            </a:endParaRPr>
          </a:p>
          <a:p>
            <a:pPr marL="285750" indent="-285750">
              <a:buFont typeface="Arial" panose="020B0604020202020204" pitchFamily="34" charset="0"/>
              <a:buChar char="•"/>
            </a:pPr>
            <a:r>
              <a:rPr lang="fr-BE" sz="2000" dirty="0">
                <a:latin typeface="+mj-lt"/>
              </a:rPr>
              <a:t>Dérogations atypiques: </a:t>
            </a:r>
          </a:p>
          <a:p>
            <a:r>
              <a:rPr lang="fr-BE" sz="2000" dirty="0">
                <a:latin typeface="+mj-lt"/>
              </a:rPr>
              <a:t>Ex. 1: exportation de semences traitées aux néonicotinoïdes vers des pays tiers</a:t>
            </a:r>
          </a:p>
          <a:p>
            <a:r>
              <a:rPr lang="fr-BE" sz="2000" dirty="0">
                <a:latin typeface="+mj-lt"/>
              </a:rPr>
              <a:t>Ex. 2: 1-NAA: régulateur de croissance pour sapins de Noël</a:t>
            </a:r>
            <a:endParaRPr lang="en-GB" sz="2000" dirty="0">
              <a:latin typeface="+mj-lt"/>
            </a:endParaRPr>
          </a:p>
        </p:txBody>
      </p:sp>
      <p:pic>
        <p:nvPicPr>
          <p:cNvPr id="5" name="Picture 4" descr="Graphical user interface, text, application&#10;&#10;Description automatically generated">
            <a:extLst>
              <a:ext uri="{FF2B5EF4-FFF2-40B4-BE49-F238E27FC236}">
                <a16:creationId xmlns:a16="http://schemas.microsoft.com/office/drawing/2014/main" id="{92EA18C1-4CA6-1A0A-8F11-D84A3DA8B16E}"/>
              </a:ext>
            </a:extLst>
          </p:cNvPr>
          <p:cNvPicPr>
            <a:picLocks noChangeAspect="1"/>
          </p:cNvPicPr>
          <p:nvPr/>
        </p:nvPicPr>
        <p:blipFill>
          <a:blip r:embed="rId4"/>
          <a:stretch>
            <a:fillRect/>
          </a:stretch>
        </p:blipFill>
        <p:spPr>
          <a:xfrm>
            <a:off x="8173609" y="2216458"/>
            <a:ext cx="3565904" cy="1356301"/>
          </a:xfrm>
          <a:prstGeom prst="rect">
            <a:avLst/>
          </a:prstGeom>
        </p:spPr>
      </p:pic>
    </p:spTree>
    <p:extLst>
      <p:ext uri="{BB962C8B-B14F-4D97-AF65-F5344CB8AC3E}">
        <p14:creationId xmlns:p14="http://schemas.microsoft.com/office/powerpoint/2010/main" val="82545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5</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492443"/>
          </a:xfrm>
          <a:prstGeom prst="rect">
            <a:avLst/>
          </a:prstGeom>
          <a:noFill/>
        </p:spPr>
        <p:txBody>
          <a:bodyPr wrap="square" rtlCol="0">
            <a:spAutoFit/>
          </a:bodyPr>
          <a:lstStyle/>
          <a:p>
            <a:pPr algn="ctr"/>
            <a:r>
              <a:rPr lang="fr-BE" sz="2600" dirty="0"/>
              <a:t>Les dérogations : la pratique en Belgique</a:t>
            </a:r>
            <a:endParaRPr lang="en-GB" sz="2600" dirty="0"/>
          </a:p>
        </p:txBody>
      </p:sp>
      <p:pic>
        <p:nvPicPr>
          <p:cNvPr id="5" name="Picture 4">
            <a:extLst>
              <a:ext uri="{FF2B5EF4-FFF2-40B4-BE49-F238E27FC236}">
                <a16:creationId xmlns:a16="http://schemas.microsoft.com/office/drawing/2014/main" id="{3BF60BED-A701-5D94-7821-7A54EE8B69E4}"/>
              </a:ext>
            </a:extLst>
          </p:cNvPr>
          <p:cNvPicPr>
            <a:picLocks noChangeAspect="1"/>
          </p:cNvPicPr>
          <p:nvPr/>
        </p:nvPicPr>
        <p:blipFill>
          <a:blip r:embed="rId4"/>
          <a:stretch>
            <a:fillRect/>
          </a:stretch>
        </p:blipFill>
        <p:spPr>
          <a:xfrm>
            <a:off x="3649014" y="1399755"/>
            <a:ext cx="4859628" cy="4706166"/>
          </a:xfrm>
          <a:prstGeom prst="rect">
            <a:avLst/>
          </a:prstGeom>
        </p:spPr>
      </p:pic>
      <p:sp>
        <p:nvSpPr>
          <p:cNvPr id="6" name="TextBox 5">
            <a:extLst>
              <a:ext uri="{FF2B5EF4-FFF2-40B4-BE49-F238E27FC236}">
                <a16:creationId xmlns:a16="http://schemas.microsoft.com/office/drawing/2014/main" id="{A099E735-D3FD-7FAB-276E-045137B97F95}"/>
              </a:ext>
            </a:extLst>
          </p:cNvPr>
          <p:cNvSpPr txBox="1"/>
          <p:nvPr/>
        </p:nvSpPr>
        <p:spPr>
          <a:xfrm>
            <a:off x="3298379" y="6174183"/>
            <a:ext cx="6692630" cy="369332"/>
          </a:xfrm>
          <a:prstGeom prst="rect">
            <a:avLst/>
          </a:prstGeom>
          <a:noFill/>
        </p:spPr>
        <p:txBody>
          <a:bodyPr wrap="square" rtlCol="0">
            <a:spAutoFit/>
          </a:bodyPr>
          <a:lstStyle/>
          <a:p>
            <a:r>
              <a:rPr lang="fr-BE" sz="1800" dirty="0">
                <a:hlinkClick r:id="rId5"/>
              </a:rPr>
              <a:t>Rapport</a:t>
            </a:r>
            <a:r>
              <a:rPr lang="fr-BE" sz="1800" dirty="0"/>
              <a:t> 2023</a:t>
            </a:r>
            <a:r>
              <a:rPr lang="en-GB" sz="1800" dirty="0"/>
              <a:t>: Banned Pesticides still in use in the EU</a:t>
            </a:r>
            <a:endParaRPr lang="fr-BE" sz="1800" dirty="0"/>
          </a:p>
        </p:txBody>
      </p:sp>
    </p:spTree>
    <p:extLst>
      <p:ext uri="{BB962C8B-B14F-4D97-AF65-F5344CB8AC3E}">
        <p14:creationId xmlns:p14="http://schemas.microsoft.com/office/powerpoint/2010/main" val="115533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6</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492443"/>
          </a:xfrm>
          <a:prstGeom prst="rect">
            <a:avLst/>
          </a:prstGeom>
          <a:noFill/>
        </p:spPr>
        <p:txBody>
          <a:bodyPr wrap="square" rtlCol="0">
            <a:spAutoFit/>
          </a:bodyPr>
          <a:lstStyle/>
          <a:p>
            <a:pPr algn="ctr"/>
            <a:r>
              <a:rPr lang="fr-BE" sz="2600" dirty="0"/>
              <a:t>2019: recours devant le Conseil d’Etat</a:t>
            </a:r>
            <a:endParaRPr lang="en-GB" sz="2600" dirty="0"/>
          </a:p>
        </p:txBody>
      </p:sp>
      <p:sp>
        <p:nvSpPr>
          <p:cNvPr id="3" name="TextBox 2">
            <a:extLst>
              <a:ext uri="{FF2B5EF4-FFF2-40B4-BE49-F238E27FC236}">
                <a16:creationId xmlns:a16="http://schemas.microsoft.com/office/drawing/2014/main" id="{4E16993D-2996-60B0-C61D-F82C2BE8CA50}"/>
              </a:ext>
            </a:extLst>
          </p:cNvPr>
          <p:cNvSpPr txBox="1"/>
          <p:nvPr/>
        </p:nvSpPr>
        <p:spPr>
          <a:xfrm>
            <a:off x="452487" y="1762812"/>
            <a:ext cx="11114202" cy="4401205"/>
          </a:xfrm>
          <a:prstGeom prst="rect">
            <a:avLst/>
          </a:prstGeom>
          <a:noFill/>
        </p:spPr>
        <p:txBody>
          <a:bodyPr wrap="square" rtlCol="0">
            <a:spAutoFit/>
          </a:bodyPr>
          <a:lstStyle/>
          <a:p>
            <a:pPr marL="285750" indent="-285750">
              <a:buFont typeface="Arial" panose="020B0604020202020204" pitchFamily="34" charset="0"/>
              <a:buChar char="•"/>
            </a:pPr>
            <a:r>
              <a:rPr lang="fr-BE" sz="2000" dirty="0">
                <a:latin typeface="+mj-lt"/>
              </a:rPr>
              <a:t>2018: interdiction de néonicotinoïdes au niveau européen</a:t>
            </a:r>
          </a:p>
          <a:p>
            <a:pPr marL="285750" indent="-285750">
              <a:buFont typeface="Arial" panose="020B0604020202020204" pitchFamily="34" charset="0"/>
              <a:buChar char="•"/>
            </a:pPr>
            <a:endParaRPr lang="fr-BE" sz="2000" dirty="0">
              <a:latin typeface="+mj-lt"/>
            </a:endParaRPr>
          </a:p>
          <a:p>
            <a:pPr marL="285750" indent="-285750">
              <a:buFont typeface="Arial" panose="020B0604020202020204" pitchFamily="34" charset="0"/>
              <a:buChar char="•"/>
            </a:pPr>
            <a:r>
              <a:rPr lang="fr-BE" sz="2000" dirty="0">
                <a:latin typeface="+mj-lt"/>
              </a:rPr>
              <a:t>Janvier 2019: dérogation pour l’usage de néonicotinoïdes en betteraves</a:t>
            </a:r>
          </a:p>
          <a:p>
            <a:pPr marL="285750" indent="-285750">
              <a:buFont typeface="Arial" panose="020B0604020202020204" pitchFamily="34" charset="0"/>
              <a:buChar char="•"/>
            </a:pPr>
            <a:endParaRPr lang="fr-BE" sz="2000" dirty="0">
              <a:latin typeface="+mj-lt"/>
            </a:endParaRPr>
          </a:p>
          <a:p>
            <a:pPr marL="285750" indent="-285750">
              <a:buFont typeface="Arial" panose="020B0604020202020204" pitchFamily="34" charset="0"/>
              <a:buChar char="•"/>
            </a:pPr>
            <a:r>
              <a:rPr lang="fr-BE" sz="2000" dirty="0">
                <a:latin typeface="+mj-lt"/>
              </a:rPr>
              <a:t>Nature &amp; Progrès Belgique, apiculteur liégeois et PAN Europe saisissent le Conseil d’Etat</a:t>
            </a:r>
          </a:p>
          <a:p>
            <a:pPr marL="285750" indent="-285750">
              <a:buFont typeface="Arial" panose="020B0604020202020204" pitchFamily="34" charset="0"/>
              <a:buChar char="•"/>
            </a:pPr>
            <a:endParaRPr lang="fr-BE" sz="2000" dirty="0">
              <a:latin typeface="+mj-lt"/>
            </a:endParaRPr>
          </a:p>
          <a:p>
            <a:pPr marL="285750" indent="-285750">
              <a:buFont typeface="Arial" panose="020B0604020202020204" pitchFamily="34" charset="0"/>
              <a:buChar char="•"/>
            </a:pPr>
            <a:r>
              <a:rPr lang="fr-BE" sz="2000" dirty="0">
                <a:latin typeface="+mj-lt"/>
              </a:rPr>
              <a:t>2021: 5 questions préjudicielles envoyées à la Cour de Justice de l’UE</a:t>
            </a:r>
          </a:p>
          <a:p>
            <a:endParaRPr lang="fr-BE" sz="2000" dirty="0">
              <a:latin typeface="+mj-lt"/>
            </a:endParaRPr>
          </a:p>
          <a:p>
            <a:pPr marL="285750" indent="-285750">
              <a:buFont typeface="Arial" panose="020B0604020202020204" pitchFamily="34" charset="0"/>
              <a:buChar char="•"/>
            </a:pPr>
            <a:r>
              <a:rPr lang="fr-BE" sz="2000" dirty="0">
                <a:latin typeface="+mj-lt"/>
              </a:rPr>
              <a:t>Janvier 2023: la Cour de Justice de l’EU répond que l’Etat belge ne pouvait pas fournir de dérogations pour l’usage de semences traitées aux néonicotinoïdes. </a:t>
            </a:r>
          </a:p>
          <a:p>
            <a:pPr marL="285750" indent="-285750">
              <a:buFont typeface="Arial" panose="020B0604020202020204" pitchFamily="34" charset="0"/>
              <a:buChar char="•"/>
            </a:pPr>
            <a:r>
              <a:rPr lang="fr-BE" sz="2000" dirty="0">
                <a:latin typeface="+mj-lt"/>
              </a:rPr>
              <a:t>La Cour indique que fournir une dérogation à un pesticide interdit est contraire au règlement 1107/2009</a:t>
            </a:r>
          </a:p>
          <a:p>
            <a:pPr marL="285750" indent="-285750">
              <a:buFont typeface="Arial" panose="020B0604020202020204" pitchFamily="34" charset="0"/>
              <a:buChar char="•"/>
            </a:pPr>
            <a:endParaRPr lang="fr-BE" sz="2000" dirty="0">
              <a:latin typeface="+mj-lt"/>
            </a:endParaRPr>
          </a:p>
          <a:p>
            <a:pPr marL="285750" indent="-285750">
              <a:buFont typeface="Arial" panose="020B0604020202020204" pitchFamily="34" charset="0"/>
              <a:buChar char="•"/>
            </a:pPr>
            <a:r>
              <a:rPr lang="fr-BE" sz="2000" dirty="0">
                <a:latin typeface="+mj-lt"/>
              </a:rPr>
              <a:t>Affaire en phase finale auprès du Conseil d’Etat</a:t>
            </a:r>
            <a:endParaRPr lang="en-GB" sz="2000" dirty="0">
              <a:latin typeface="+mj-lt"/>
            </a:endParaRPr>
          </a:p>
        </p:txBody>
      </p:sp>
    </p:spTree>
    <p:extLst>
      <p:ext uri="{BB962C8B-B14F-4D97-AF65-F5344CB8AC3E}">
        <p14:creationId xmlns:p14="http://schemas.microsoft.com/office/powerpoint/2010/main" val="5536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7</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892552"/>
          </a:xfrm>
          <a:prstGeom prst="rect">
            <a:avLst/>
          </a:prstGeom>
          <a:noFill/>
        </p:spPr>
        <p:txBody>
          <a:bodyPr wrap="square" rtlCol="0">
            <a:spAutoFit/>
          </a:bodyPr>
          <a:lstStyle/>
          <a:p>
            <a:pPr algn="ctr"/>
            <a:r>
              <a:rPr lang="fr-BE" sz="2600" dirty="0"/>
              <a:t>Arrêt de la Cour de Justice de l’UE</a:t>
            </a:r>
          </a:p>
          <a:p>
            <a:pPr algn="ctr"/>
            <a:r>
              <a:rPr lang="fr-BE" sz="2600" dirty="0"/>
              <a:t>Lobbying éhonté du SPF Santé Publique</a:t>
            </a:r>
            <a:endParaRPr lang="en-GB" sz="2600" dirty="0"/>
          </a:p>
        </p:txBody>
      </p:sp>
      <p:sp>
        <p:nvSpPr>
          <p:cNvPr id="3" name="TextBox 2">
            <a:extLst>
              <a:ext uri="{FF2B5EF4-FFF2-40B4-BE49-F238E27FC236}">
                <a16:creationId xmlns:a16="http://schemas.microsoft.com/office/drawing/2014/main" id="{4E16993D-2996-60B0-C61D-F82C2BE8CA50}"/>
              </a:ext>
            </a:extLst>
          </p:cNvPr>
          <p:cNvSpPr txBox="1"/>
          <p:nvPr/>
        </p:nvSpPr>
        <p:spPr>
          <a:xfrm>
            <a:off x="452487" y="1762812"/>
            <a:ext cx="11114202" cy="1323439"/>
          </a:xfrm>
          <a:prstGeom prst="rect">
            <a:avLst/>
          </a:prstGeom>
          <a:noFill/>
        </p:spPr>
        <p:txBody>
          <a:bodyPr wrap="square" rtlCol="0">
            <a:spAutoFit/>
          </a:bodyPr>
          <a:lstStyle/>
          <a:p>
            <a:pPr marL="285750" indent="-285750">
              <a:buFont typeface="Arial" panose="020B0604020202020204" pitchFamily="34" charset="0"/>
              <a:buChar char="•"/>
            </a:pPr>
            <a:r>
              <a:rPr lang="fr-BE" sz="2000" dirty="0">
                <a:latin typeface="+mj-lt"/>
              </a:rPr>
              <a:t>19 janvier 2023: arrêt du Conseil d’Etat</a:t>
            </a:r>
          </a:p>
          <a:p>
            <a:pPr marL="285750" indent="-285750">
              <a:buFont typeface="Arial" panose="020B0604020202020204" pitchFamily="34" charset="0"/>
              <a:buChar char="•"/>
            </a:pPr>
            <a:endParaRPr lang="fr-BE" sz="2000" dirty="0">
              <a:latin typeface="+mj-lt"/>
            </a:endParaRPr>
          </a:p>
          <a:p>
            <a:pPr marL="285750" indent="-285750">
              <a:buFont typeface="Arial" panose="020B0604020202020204" pitchFamily="34" charset="0"/>
              <a:buChar char="•"/>
            </a:pPr>
            <a:r>
              <a:rPr lang="fr-BE" sz="2000" dirty="0">
                <a:latin typeface="+mj-lt"/>
              </a:rPr>
              <a:t>Février 2023: le SPF envoie son interprétation de l’arrêt à la Commission européenne et aux autres Etats membres</a:t>
            </a:r>
            <a:endParaRPr lang="en-GB" sz="2000" dirty="0">
              <a:latin typeface="+mj-lt"/>
            </a:endParaRPr>
          </a:p>
        </p:txBody>
      </p:sp>
      <p:pic>
        <p:nvPicPr>
          <p:cNvPr id="5" name="Picture 4">
            <a:extLst>
              <a:ext uri="{FF2B5EF4-FFF2-40B4-BE49-F238E27FC236}">
                <a16:creationId xmlns:a16="http://schemas.microsoft.com/office/drawing/2014/main" id="{135F4A26-BF6E-44D8-428A-BF957D203B8A}"/>
              </a:ext>
            </a:extLst>
          </p:cNvPr>
          <p:cNvPicPr>
            <a:picLocks noChangeAspect="1"/>
          </p:cNvPicPr>
          <p:nvPr/>
        </p:nvPicPr>
        <p:blipFill>
          <a:blip r:embed="rId4"/>
          <a:stretch>
            <a:fillRect/>
          </a:stretch>
        </p:blipFill>
        <p:spPr>
          <a:xfrm>
            <a:off x="2462459" y="3154985"/>
            <a:ext cx="7411116" cy="3590891"/>
          </a:xfrm>
          <a:prstGeom prst="rect">
            <a:avLst/>
          </a:prstGeom>
        </p:spPr>
      </p:pic>
    </p:spTree>
    <p:extLst>
      <p:ext uri="{BB962C8B-B14F-4D97-AF65-F5344CB8AC3E}">
        <p14:creationId xmlns:p14="http://schemas.microsoft.com/office/powerpoint/2010/main" val="241327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8</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892552"/>
          </a:xfrm>
          <a:prstGeom prst="rect">
            <a:avLst/>
          </a:prstGeom>
          <a:noFill/>
        </p:spPr>
        <p:txBody>
          <a:bodyPr wrap="square" rtlCol="0">
            <a:spAutoFit/>
          </a:bodyPr>
          <a:lstStyle/>
          <a:p>
            <a:pPr algn="ctr"/>
            <a:r>
              <a:rPr lang="fr-BE" sz="2600" dirty="0"/>
              <a:t>Arrêt de la Cour de Justice de l’UE</a:t>
            </a:r>
          </a:p>
          <a:p>
            <a:pPr algn="ctr"/>
            <a:r>
              <a:rPr lang="fr-BE" sz="2600" dirty="0"/>
              <a:t>Lobbying éhonté du SPF Santé Publique</a:t>
            </a:r>
            <a:endParaRPr lang="en-GB" sz="2600" dirty="0"/>
          </a:p>
        </p:txBody>
      </p:sp>
      <p:sp>
        <p:nvSpPr>
          <p:cNvPr id="3" name="TextBox 2">
            <a:extLst>
              <a:ext uri="{FF2B5EF4-FFF2-40B4-BE49-F238E27FC236}">
                <a16:creationId xmlns:a16="http://schemas.microsoft.com/office/drawing/2014/main" id="{4E16993D-2996-60B0-C61D-F82C2BE8CA50}"/>
              </a:ext>
            </a:extLst>
          </p:cNvPr>
          <p:cNvSpPr txBox="1"/>
          <p:nvPr/>
        </p:nvSpPr>
        <p:spPr>
          <a:xfrm>
            <a:off x="452487" y="1762812"/>
            <a:ext cx="11114202" cy="3170099"/>
          </a:xfrm>
          <a:prstGeom prst="rect">
            <a:avLst/>
          </a:prstGeom>
          <a:noFill/>
        </p:spPr>
        <p:txBody>
          <a:bodyPr wrap="square" rtlCol="0">
            <a:spAutoFit/>
          </a:bodyPr>
          <a:lstStyle/>
          <a:p>
            <a:pPr marL="285750" indent="-285750">
              <a:buFont typeface="Arial" panose="020B0604020202020204" pitchFamily="34" charset="0"/>
              <a:buChar char="•"/>
            </a:pPr>
            <a:r>
              <a:rPr lang="fr-BE" sz="2000" dirty="0">
                <a:latin typeface="+mj-lt"/>
              </a:rPr>
              <a:t>19 janvier 2023: arrêt du Conseil d’Etat</a:t>
            </a:r>
          </a:p>
          <a:p>
            <a:pPr marL="285750" indent="-285750">
              <a:buFont typeface="Arial" panose="020B0604020202020204" pitchFamily="34" charset="0"/>
              <a:buChar char="•"/>
            </a:pPr>
            <a:endParaRPr lang="fr-BE" sz="2000" dirty="0">
              <a:latin typeface="+mj-lt"/>
            </a:endParaRPr>
          </a:p>
          <a:p>
            <a:pPr marL="285750" indent="-285750">
              <a:buFont typeface="Arial" panose="020B0604020202020204" pitchFamily="34" charset="0"/>
              <a:buChar char="•"/>
            </a:pPr>
            <a:r>
              <a:rPr lang="fr-BE" sz="2000" dirty="0">
                <a:latin typeface="+mj-lt"/>
              </a:rPr>
              <a:t>Février 2023: le SPF envoie son interprétation de l’arrêt à la Commission européenne et aux autres Etats membres</a:t>
            </a:r>
          </a:p>
          <a:p>
            <a:pPr marL="285750" indent="-285750">
              <a:buFont typeface="Arial" panose="020B0604020202020204" pitchFamily="34" charset="0"/>
              <a:buChar char="•"/>
            </a:pPr>
            <a:endParaRPr lang="fr-BE" sz="2000" dirty="0">
              <a:latin typeface="+mj-lt"/>
            </a:endParaRPr>
          </a:p>
          <a:p>
            <a:pPr marL="285750" indent="-285750">
              <a:buFont typeface="Arial" panose="020B0604020202020204" pitchFamily="34" charset="0"/>
              <a:buChar char="•"/>
            </a:pPr>
            <a:r>
              <a:rPr lang="fr-BE" sz="2000" dirty="0">
                <a:latin typeface="+mj-lt"/>
              </a:rPr>
              <a:t>Le SPF tente de minimiser la portée de l’arrêt et de la restreindre aux semences traitées aux néonicotinoïdes</a:t>
            </a:r>
          </a:p>
          <a:p>
            <a:pPr marL="285750" indent="-285750">
              <a:buFont typeface="Arial" panose="020B0604020202020204" pitchFamily="34" charset="0"/>
              <a:buChar char="•"/>
            </a:pPr>
            <a:endParaRPr lang="fr-BE" sz="2000" dirty="0">
              <a:latin typeface="+mj-lt"/>
            </a:endParaRPr>
          </a:p>
          <a:p>
            <a:pPr marL="285750" indent="-285750">
              <a:buFont typeface="Arial" panose="020B0604020202020204" pitchFamily="34" charset="0"/>
              <a:buChar char="•"/>
            </a:pPr>
            <a:r>
              <a:rPr lang="fr-BE" sz="2000" dirty="0">
                <a:latin typeface="+mj-lt"/>
              </a:rPr>
              <a:t>6 mars 2023: la Commission européenne communique sa position: l’arrêt s’applique à tous les pesticides interdits en UE pour des raisons de santé publique et d’environnement</a:t>
            </a:r>
          </a:p>
        </p:txBody>
      </p:sp>
    </p:spTree>
    <p:extLst>
      <p:ext uri="{BB962C8B-B14F-4D97-AF65-F5344CB8AC3E}">
        <p14:creationId xmlns:p14="http://schemas.microsoft.com/office/powerpoint/2010/main" val="73849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BO"/>
              <a:t>9</a:t>
            </a:fld>
            <a:endParaRPr/>
          </a:p>
        </p:txBody>
      </p:sp>
      <p:sp>
        <p:nvSpPr>
          <p:cNvPr id="2" name="TextBox 1">
            <a:extLst>
              <a:ext uri="{FF2B5EF4-FFF2-40B4-BE49-F238E27FC236}">
                <a16:creationId xmlns:a16="http://schemas.microsoft.com/office/drawing/2014/main" id="{56D16A91-EFA3-71B9-9C2F-ADB474564098}"/>
              </a:ext>
            </a:extLst>
          </p:cNvPr>
          <p:cNvSpPr txBox="1"/>
          <p:nvPr/>
        </p:nvSpPr>
        <p:spPr>
          <a:xfrm>
            <a:off x="2564091" y="499621"/>
            <a:ext cx="7786540" cy="492443"/>
          </a:xfrm>
          <a:prstGeom prst="rect">
            <a:avLst/>
          </a:prstGeom>
          <a:noFill/>
        </p:spPr>
        <p:txBody>
          <a:bodyPr wrap="square" rtlCol="0">
            <a:spAutoFit/>
          </a:bodyPr>
          <a:lstStyle/>
          <a:p>
            <a:pPr algn="ctr"/>
            <a:r>
              <a:rPr lang="fr-BE" sz="2600" dirty="0"/>
              <a:t>Indoxacarbe: la dérogation de trop</a:t>
            </a:r>
            <a:endParaRPr lang="en-GB" sz="2600" dirty="0"/>
          </a:p>
        </p:txBody>
      </p:sp>
      <p:sp>
        <p:nvSpPr>
          <p:cNvPr id="3" name="TextBox 2">
            <a:extLst>
              <a:ext uri="{FF2B5EF4-FFF2-40B4-BE49-F238E27FC236}">
                <a16:creationId xmlns:a16="http://schemas.microsoft.com/office/drawing/2014/main" id="{4E16993D-2996-60B0-C61D-F82C2BE8CA50}"/>
              </a:ext>
            </a:extLst>
          </p:cNvPr>
          <p:cNvSpPr txBox="1"/>
          <p:nvPr/>
        </p:nvSpPr>
        <p:spPr>
          <a:xfrm>
            <a:off x="452487" y="1762812"/>
            <a:ext cx="11114202" cy="5016758"/>
          </a:xfrm>
          <a:prstGeom prst="rect">
            <a:avLst/>
          </a:prstGeom>
          <a:noFill/>
        </p:spPr>
        <p:txBody>
          <a:bodyPr wrap="square" rtlCol="0">
            <a:spAutoFit/>
          </a:bodyPr>
          <a:lstStyle/>
          <a:p>
            <a:pPr marL="285750" indent="-285750" algn="just">
              <a:buFont typeface="Arial" panose="020B0604020202020204" pitchFamily="34" charset="0"/>
              <a:buChar char="•"/>
            </a:pPr>
            <a:r>
              <a:rPr lang="fr-BE" sz="2000" dirty="0">
                <a:latin typeface="+mj-lt"/>
              </a:rPr>
              <a:t>19 janvier 2023: arrêt du Conseil d’Etat</a:t>
            </a:r>
          </a:p>
          <a:p>
            <a:pPr marL="285750" indent="-285750" algn="just">
              <a:buFont typeface="Arial" panose="020B0604020202020204" pitchFamily="34" charset="0"/>
              <a:buChar char="•"/>
            </a:pPr>
            <a:r>
              <a:rPr lang="fr-BE" sz="2000" dirty="0">
                <a:latin typeface="+mj-lt"/>
              </a:rPr>
              <a:t>19 janvier 2023: publication par le SPF Santé Publique, d’une nouvelle dérogation: l’indoxacarbe</a:t>
            </a:r>
          </a:p>
          <a:p>
            <a:pPr marL="285750" indent="-285750" algn="just">
              <a:buFont typeface="Arial" panose="020B0604020202020204" pitchFamily="34" charset="0"/>
              <a:buChar char="•"/>
            </a:pPr>
            <a:endParaRPr lang="fr-BE" sz="2000" dirty="0">
              <a:latin typeface="+mj-lt"/>
            </a:endParaRPr>
          </a:p>
          <a:p>
            <a:pPr marL="285750" indent="-285750" algn="just">
              <a:buFont typeface="Arial" panose="020B0604020202020204" pitchFamily="34" charset="0"/>
              <a:buChar char="•"/>
            </a:pPr>
            <a:r>
              <a:rPr lang="fr-BE" sz="2000" dirty="0">
                <a:latin typeface="+mj-lt"/>
              </a:rPr>
              <a:t>Indoxacarbe: interdit depuis 2022. Toxique pour les abeilles, pour la santé humaine et présente un risque important de contamination des eaux souterraines.</a:t>
            </a:r>
          </a:p>
          <a:p>
            <a:pPr marL="285750" indent="-285750" algn="just">
              <a:buFont typeface="Arial" panose="020B0604020202020204" pitchFamily="34" charset="0"/>
              <a:buChar char="•"/>
            </a:pPr>
            <a:r>
              <a:rPr lang="fr-BE" sz="2000" dirty="0">
                <a:latin typeface="+mj-lt"/>
              </a:rPr>
              <a:t>Demandeur de dérogation: il existe des alternatives approuvées en UE (tau-fluvalinate et lambda-cyhalothrine)</a:t>
            </a:r>
          </a:p>
          <a:p>
            <a:pPr marL="285750" indent="-285750" algn="just">
              <a:buFont typeface="Arial" panose="020B0604020202020204" pitchFamily="34" charset="0"/>
              <a:buChar char="•"/>
            </a:pPr>
            <a:endParaRPr lang="fr-BE" sz="2000" dirty="0">
              <a:latin typeface="+mj-lt"/>
            </a:endParaRPr>
          </a:p>
          <a:p>
            <a:pPr marL="285750" indent="-285750" algn="just">
              <a:buFont typeface="Arial" panose="020B0604020202020204" pitchFamily="34" charset="0"/>
              <a:buChar char="•"/>
            </a:pPr>
            <a:r>
              <a:rPr lang="fr-BE" sz="2000" dirty="0">
                <a:latin typeface="+mj-lt"/>
              </a:rPr>
              <a:t>30/1: Nature &amp; Progrès Belgique et PAN Europe écrivent au Ministre </a:t>
            </a:r>
            <a:r>
              <a:rPr lang="fr-BE" sz="2000" dirty="0" err="1">
                <a:latin typeface="+mj-lt"/>
              </a:rPr>
              <a:t>Clarinval</a:t>
            </a:r>
            <a:r>
              <a:rPr lang="fr-BE" sz="2000" dirty="0">
                <a:latin typeface="+mj-lt"/>
              </a:rPr>
              <a:t> pour annuler sa décision suite à l’arrêt. Sans réponse</a:t>
            </a:r>
          </a:p>
          <a:p>
            <a:pPr marL="285750" indent="-285750" algn="just">
              <a:buFont typeface="Arial" panose="020B0604020202020204" pitchFamily="34" charset="0"/>
              <a:buChar char="•"/>
            </a:pPr>
            <a:endParaRPr lang="fr-BE" sz="2000" dirty="0">
              <a:latin typeface="+mj-lt"/>
            </a:endParaRPr>
          </a:p>
          <a:p>
            <a:pPr marL="285750" indent="-285750" algn="just">
              <a:buFont typeface="Arial" panose="020B0604020202020204" pitchFamily="34" charset="0"/>
              <a:buChar char="•"/>
            </a:pPr>
            <a:r>
              <a:rPr lang="en-GB" sz="2000" dirty="0" err="1">
                <a:latin typeface="+mj-lt"/>
              </a:rPr>
              <a:t>Lettre</a:t>
            </a:r>
            <a:r>
              <a:rPr lang="en-GB" sz="2000" dirty="0">
                <a:latin typeface="+mj-lt"/>
              </a:rPr>
              <a:t> de mise </a:t>
            </a:r>
            <a:r>
              <a:rPr lang="en-GB" sz="2000" dirty="0" err="1">
                <a:latin typeface="+mj-lt"/>
              </a:rPr>
              <a:t>en</a:t>
            </a:r>
            <a:r>
              <a:rPr lang="en-GB" sz="2000" dirty="0">
                <a:latin typeface="+mj-lt"/>
              </a:rPr>
              <a:t> </a:t>
            </a:r>
            <a:r>
              <a:rPr lang="en-GB" sz="2000" dirty="0" err="1">
                <a:latin typeface="+mj-lt"/>
              </a:rPr>
              <a:t>demeure</a:t>
            </a:r>
            <a:r>
              <a:rPr lang="en-GB" sz="2000" dirty="0">
                <a:latin typeface="+mj-lt"/>
              </a:rPr>
              <a:t> </a:t>
            </a:r>
            <a:r>
              <a:rPr lang="en-GB" sz="2000" dirty="0" err="1">
                <a:latin typeface="+mj-lt"/>
              </a:rPr>
              <a:t>envoyée</a:t>
            </a:r>
            <a:r>
              <a:rPr lang="en-GB" sz="2000" dirty="0">
                <a:latin typeface="+mj-lt"/>
              </a:rPr>
              <a:t> le 27/2. Sans </a:t>
            </a:r>
            <a:r>
              <a:rPr lang="en-GB" sz="2000" dirty="0" err="1">
                <a:latin typeface="+mj-lt"/>
              </a:rPr>
              <a:t>réponse</a:t>
            </a:r>
            <a:r>
              <a:rPr lang="en-GB" sz="2000" dirty="0">
                <a:latin typeface="+mj-lt"/>
              </a:rPr>
              <a:t>.</a:t>
            </a:r>
          </a:p>
          <a:p>
            <a:pPr marL="285750" indent="-285750" algn="just">
              <a:buFont typeface="Arial" panose="020B0604020202020204" pitchFamily="34" charset="0"/>
              <a:buChar char="•"/>
            </a:pPr>
            <a:endParaRPr lang="en-GB" sz="2000" dirty="0">
              <a:latin typeface="+mj-lt"/>
            </a:endParaRPr>
          </a:p>
          <a:p>
            <a:pPr marL="285750" indent="-285750" algn="just">
              <a:buFont typeface="Arial" panose="020B0604020202020204" pitchFamily="34" charset="0"/>
              <a:buChar char="•"/>
            </a:pPr>
            <a:r>
              <a:rPr lang="en-GB" sz="2000" dirty="0">
                <a:latin typeface="+mj-lt"/>
              </a:rPr>
              <a:t>Le 17/3: assignation </a:t>
            </a:r>
            <a:r>
              <a:rPr lang="en-GB" sz="2000" dirty="0" err="1">
                <a:latin typeface="+mj-lt"/>
              </a:rPr>
              <a:t>en</a:t>
            </a:r>
            <a:r>
              <a:rPr lang="en-GB" sz="2000" dirty="0">
                <a:latin typeface="+mj-lt"/>
              </a:rPr>
              <a:t> </a:t>
            </a:r>
            <a:r>
              <a:rPr lang="en-GB" sz="2000" dirty="0" err="1">
                <a:latin typeface="+mj-lt"/>
              </a:rPr>
              <a:t>référé</a:t>
            </a:r>
            <a:r>
              <a:rPr lang="en-GB" sz="2000" dirty="0">
                <a:latin typeface="+mj-lt"/>
              </a:rPr>
              <a:t> du </a:t>
            </a:r>
            <a:r>
              <a:rPr lang="en-GB" sz="2000" dirty="0" err="1">
                <a:latin typeface="+mj-lt"/>
              </a:rPr>
              <a:t>Ministre</a:t>
            </a:r>
            <a:r>
              <a:rPr lang="en-GB" sz="2000" dirty="0">
                <a:latin typeface="+mj-lt"/>
              </a:rPr>
              <a:t> </a:t>
            </a:r>
            <a:r>
              <a:rPr lang="en-GB" sz="2000" dirty="0" err="1">
                <a:latin typeface="+mj-lt"/>
              </a:rPr>
              <a:t>Clarinval</a:t>
            </a:r>
            <a:r>
              <a:rPr lang="en-GB" sz="2000" dirty="0">
                <a:latin typeface="+mj-lt"/>
              </a:rPr>
              <a:t> au tribunal de 1ère instance. </a:t>
            </a:r>
          </a:p>
          <a:p>
            <a:pPr marL="285750" indent="-285750" algn="just">
              <a:buFont typeface="Arial" panose="020B0604020202020204" pitchFamily="34" charset="0"/>
              <a:buChar char="•"/>
            </a:pPr>
            <a:r>
              <a:rPr lang="en-GB" sz="2000" dirty="0">
                <a:latin typeface="+mj-lt"/>
              </a:rPr>
              <a:t>Audience le 21/4.</a:t>
            </a:r>
          </a:p>
        </p:txBody>
      </p:sp>
    </p:spTree>
    <p:extLst>
      <p:ext uri="{BB962C8B-B14F-4D97-AF65-F5344CB8AC3E}">
        <p14:creationId xmlns:p14="http://schemas.microsoft.com/office/powerpoint/2010/main" val="15604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787</Words>
  <Application>Microsoft Office PowerPoint</Application>
  <PresentationFormat>Widescreen</PresentationFormat>
  <Paragraphs>95</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Interdits mais quand même utilisés:  les dérogations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c:title>
  <dc:creator>Anaí Ballivián Ascarrunz</dc:creator>
  <cp:lastModifiedBy>Martin Dermine</cp:lastModifiedBy>
  <cp:revision>9</cp:revision>
  <dcterms:created xsi:type="dcterms:W3CDTF">2022-04-06T07:59:21Z</dcterms:created>
  <dcterms:modified xsi:type="dcterms:W3CDTF">2023-03-27T10:19:07Z</dcterms:modified>
</cp:coreProperties>
</file>