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3" r:id="rId3"/>
    <p:sldId id="266" r:id="rId4"/>
    <p:sldId id="300" r:id="rId5"/>
    <p:sldId id="311" r:id="rId6"/>
    <p:sldId id="403" r:id="rId7"/>
    <p:sldId id="402" r:id="rId8"/>
    <p:sldId id="277" r:id="rId9"/>
    <p:sldId id="405" r:id="rId10"/>
    <p:sldId id="398" r:id="rId11"/>
    <p:sldId id="404" r:id="rId12"/>
    <p:sldId id="281" r:id="rId13"/>
    <p:sldId id="282" r:id="rId14"/>
    <p:sldId id="286" r:id="rId15"/>
    <p:sldId id="274" r:id="rId16"/>
    <p:sldId id="278" r:id="rId17"/>
    <p:sldId id="280" r:id="rId18"/>
    <p:sldId id="283" r:id="rId19"/>
    <p:sldId id="406" r:id="rId20"/>
    <p:sldId id="407" r:id="rId21"/>
    <p:sldId id="408" r:id="rId22"/>
    <p:sldId id="409" r:id="rId23"/>
    <p:sldId id="411" r:id="rId24"/>
    <p:sldId id="275" r:id="rId25"/>
    <p:sldId id="416" r:id="rId26"/>
    <p:sldId id="272" r:id="rId27"/>
    <p:sldId id="412" r:id="rId28"/>
    <p:sldId id="415" r:id="rId29"/>
    <p:sldId id="285" r:id="rId30"/>
    <p:sldId id="414" r:id="rId31"/>
    <p:sldId id="284" r:id="rId32"/>
    <p:sldId id="317" r:id="rId33"/>
    <p:sldId id="396" r:id="rId34"/>
    <p:sldId id="273" r:id="rId35"/>
    <p:sldId id="271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959"/>
    <a:srgbClr val="0F6464"/>
    <a:srgbClr val="487E7E"/>
    <a:srgbClr val="3F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5" autoAdjust="0"/>
    <p:restoredTop sz="83137" autoAdjust="0"/>
  </p:normalViewPr>
  <p:slideViewPr>
    <p:cSldViewPr snapToGrid="0">
      <p:cViewPr varScale="1">
        <p:scale>
          <a:sx n="71" d="100"/>
          <a:sy n="71" d="100"/>
        </p:scale>
        <p:origin x="9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Coût</a:t>
            </a:r>
            <a:r>
              <a:rPr lang="en-US" dirty="0"/>
              <a:t> des pesticides par </a:t>
            </a:r>
            <a:r>
              <a:rPr lang="en-US" dirty="0" err="1"/>
              <a:t>secteur</a:t>
            </a:r>
            <a:r>
              <a:rPr lang="en-US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Coût par secteur d'impact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B7-47B2-A4A7-EE6D09E0CD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B7-47B2-A4A7-EE6D09E0CD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B7-47B2-A4A7-EE6D09E0CD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B7-47B2-A4A7-EE6D09E0CDA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Coûts de régulation</c:v>
                </c:pt>
                <c:pt idx="1">
                  <c:v>Coûts environnemental</c:v>
                </c:pt>
                <c:pt idx="2">
                  <c:v>Coûts de santé publique</c:v>
                </c:pt>
                <c:pt idx="3">
                  <c:v>Finacement public de soutien au secteur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31.9</c:v>
                </c:pt>
                <c:pt idx="1">
                  <c:v>291.5</c:v>
                </c:pt>
                <c:pt idx="2">
                  <c:v>48.5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C1-4BAA-B552-71322D6AAC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image" Target="../media/image48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image" Target="../media/image4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60F42F-5B68-4362-9FF4-044722736D8C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fr-BE"/>
        </a:p>
      </dgm:t>
    </dgm:pt>
    <dgm:pt modelId="{39F2F90A-E43D-4887-AD99-78A28BBAF2E4}">
      <dgm:prSet phldrT="[Texte]"/>
      <dgm:spPr/>
      <dgm:t>
        <a:bodyPr/>
        <a:lstStyle/>
        <a:p>
          <a:r>
            <a:rPr lang="fr-FR" dirty="0"/>
            <a:t>Pesticide</a:t>
          </a:r>
          <a:endParaRPr lang="fr-BE" dirty="0"/>
        </a:p>
      </dgm:t>
    </dgm:pt>
    <dgm:pt modelId="{40A89B00-5D34-4B3E-93D5-AC61618AEE99}" type="parTrans" cxnId="{10BB1672-CCBF-4331-A00A-FE93FCA991A8}">
      <dgm:prSet/>
      <dgm:spPr/>
      <dgm:t>
        <a:bodyPr/>
        <a:lstStyle/>
        <a:p>
          <a:endParaRPr lang="fr-BE"/>
        </a:p>
      </dgm:t>
    </dgm:pt>
    <dgm:pt modelId="{5F5503DB-20AF-4F71-8876-164DC7C5A58B}" type="sibTrans" cxnId="{10BB1672-CCBF-4331-A00A-FE93FCA991A8}">
      <dgm:prSet/>
      <dgm:spPr/>
      <dgm:t>
        <a:bodyPr/>
        <a:lstStyle/>
        <a:p>
          <a:endParaRPr lang="fr-BE"/>
        </a:p>
      </dgm:t>
    </dgm:pt>
    <dgm:pt modelId="{3430B3DA-37F4-4156-8F23-7CE76772F3AB}">
      <dgm:prSet phldrT="[Texte]"/>
      <dgm:spPr/>
      <dgm:t>
        <a:bodyPr/>
        <a:lstStyle/>
        <a:p>
          <a:r>
            <a:rPr lang="fr-FR" dirty="0"/>
            <a:t>Produit phytopharmaceutique</a:t>
          </a:r>
          <a:endParaRPr lang="fr-BE" dirty="0"/>
        </a:p>
      </dgm:t>
    </dgm:pt>
    <dgm:pt modelId="{D244F01D-48B3-4350-889A-D0EBAE8583F9}" type="parTrans" cxnId="{9B61270D-FC02-4148-8A44-7DEBDD4B5C81}">
      <dgm:prSet/>
      <dgm:spPr/>
      <dgm:t>
        <a:bodyPr/>
        <a:lstStyle/>
        <a:p>
          <a:endParaRPr lang="fr-BE"/>
        </a:p>
      </dgm:t>
    </dgm:pt>
    <dgm:pt modelId="{3EC9FDEB-131F-4ACA-BDC7-73AFB7DAD26F}" type="sibTrans" cxnId="{9B61270D-FC02-4148-8A44-7DEBDD4B5C81}">
      <dgm:prSet/>
      <dgm:spPr/>
      <dgm:t>
        <a:bodyPr/>
        <a:lstStyle/>
        <a:p>
          <a:endParaRPr lang="fr-BE"/>
        </a:p>
      </dgm:t>
    </dgm:pt>
    <dgm:pt modelId="{0FC67683-84DB-4DF1-B4DF-6FE74FD9A44A}">
      <dgm:prSet phldrT="[Texte]"/>
      <dgm:spPr/>
      <dgm:t>
        <a:bodyPr/>
        <a:lstStyle/>
        <a:p>
          <a:r>
            <a:rPr lang="fr-FR" dirty="0"/>
            <a:t>Médicament (vétérinaire)</a:t>
          </a:r>
          <a:endParaRPr lang="fr-BE" dirty="0"/>
        </a:p>
      </dgm:t>
    </dgm:pt>
    <dgm:pt modelId="{95B304C0-1EDD-48D9-86D3-E8312F29D980}" type="parTrans" cxnId="{2ACAE1E0-60ED-4FA1-8129-803BFA89969D}">
      <dgm:prSet/>
      <dgm:spPr/>
      <dgm:t>
        <a:bodyPr/>
        <a:lstStyle/>
        <a:p>
          <a:endParaRPr lang="fr-BE"/>
        </a:p>
      </dgm:t>
    </dgm:pt>
    <dgm:pt modelId="{3E80E7F6-25D7-435C-ADFA-37DC0CAFCB5C}" type="sibTrans" cxnId="{2ACAE1E0-60ED-4FA1-8129-803BFA89969D}">
      <dgm:prSet/>
      <dgm:spPr/>
      <dgm:t>
        <a:bodyPr/>
        <a:lstStyle/>
        <a:p>
          <a:endParaRPr lang="fr-BE"/>
        </a:p>
      </dgm:t>
    </dgm:pt>
    <dgm:pt modelId="{00F33054-A5BD-4743-BD24-7BE38E8B1E3D}">
      <dgm:prSet phldrT="[Texte]"/>
      <dgm:spPr/>
      <dgm:t>
        <a:bodyPr/>
        <a:lstStyle/>
        <a:p>
          <a:r>
            <a:rPr lang="fr-FR" dirty="0"/>
            <a:t>Biocide</a:t>
          </a:r>
          <a:endParaRPr lang="fr-BE" dirty="0"/>
        </a:p>
      </dgm:t>
    </dgm:pt>
    <dgm:pt modelId="{E26C4EF2-A03B-4EF6-9DA6-113BF85D64E6}" type="parTrans" cxnId="{3F2BE628-E05A-4765-A74A-5277F22E9E44}">
      <dgm:prSet/>
      <dgm:spPr/>
      <dgm:t>
        <a:bodyPr/>
        <a:lstStyle/>
        <a:p>
          <a:endParaRPr lang="fr-BE"/>
        </a:p>
      </dgm:t>
    </dgm:pt>
    <dgm:pt modelId="{F59F3FFB-5CB9-42F2-8234-1569DFC2709C}" type="sibTrans" cxnId="{3F2BE628-E05A-4765-A74A-5277F22E9E44}">
      <dgm:prSet/>
      <dgm:spPr/>
      <dgm:t>
        <a:bodyPr/>
        <a:lstStyle/>
        <a:p>
          <a:endParaRPr lang="fr-BE"/>
        </a:p>
      </dgm:t>
    </dgm:pt>
    <dgm:pt modelId="{73FE4375-2986-4F58-9406-EBC1B879C6DB}" type="pres">
      <dgm:prSet presAssocID="{F360F42F-5B68-4362-9FF4-044722736D8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7E551EB-3602-4212-9DED-8790027FCB71}" type="pres">
      <dgm:prSet presAssocID="{39F2F90A-E43D-4887-AD99-78A28BBAF2E4}" presName="hierRoot1" presStyleCnt="0">
        <dgm:presLayoutVars>
          <dgm:hierBranch val="init"/>
        </dgm:presLayoutVars>
      </dgm:prSet>
      <dgm:spPr/>
    </dgm:pt>
    <dgm:pt modelId="{E66ED510-9DE2-48E3-83E0-0FC1537B5710}" type="pres">
      <dgm:prSet presAssocID="{39F2F90A-E43D-4887-AD99-78A28BBAF2E4}" presName="rootComposite1" presStyleCnt="0"/>
      <dgm:spPr/>
    </dgm:pt>
    <dgm:pt modelId="{08FA7F82-2A28-4E4B-AF84-1C408C932468}" type="pres">
      <dgm:prSet presAssocID="{39F2F90A-E43D-4887-AD99-78A28BBAF2E4}" presName="rootText1" presStyleLbl="node0" presStyleIdx="0" presStyleCnt="1">
        <dgm:presLayoutVars>
          <dgm:chPref val="3"/>
        </dgm:presLayoutVars>
      </dgm:prSet>
      <dgm:spPr/>
    </dgm:pt>
    <dgm:pt modelId="{B10837E5-995E-4357-9C10-155C76683A02}" type="pres">
      <dgm:prSet presAssocID="{39F2F90A-E43D-4887-AD99-78A28BBAF2E4}" presName="rootConnector1" presStyleLbl="node1" presStyleIdx="0" presStyleCnt="0"/>
      <dgm:spPr/>
    </dgm:pt>
    <dgm:pt modelId="{F1ED6A7C-1E93-4117-B0A7-126FAC555DBE}" type="pres">
      <dgm:prSet presAssocID="{39F2F90A-E43D-4887-AD99-78A28BBAF2E4}" presName="hierChild2" presStyleCnt="0"/>
      <dgm:spPr/>
    </dgm:pt>
    <dgm:pt modelId="{03BFB09A-45CF-4C05-8A2F-4E5E97919F92}" type="pres">
      <dgm:prSet presAssocID="{D244F01D-48B3-4350-889A-D0EBAE8583F9}" presName="Name37" presStyleLbl="parChTrans1D2" presStyleIdx="0" presStyleCnt="3"/>
      <dgm:spPr/>
    </dgm:pt>
    <dgm:pt modelId="{5BB9E077-3559-4063-BB03-DDC588187841}" type="pres">
      <dgm:prSet presAssocID="{3430B3DA-37F4-4156-8F23-7CE76772F3AB}" presName="hierRoot2" presStyleCnt="0">
        <dgm:presLayoutVars>
          <dgm:hierBranch val="init"/>
        </dgm:presLayoutVars>
      </dgm:prSet>
      <dgm:spPr/>
    </dgm:pt>
    <dgm:pt modelId="{8F7973EC-EBA7-4271-B59A-96A6AB869345}" type="pres">
      <dgm:prSet presAssocID="{3430B3DA-37F4-4156-8F23-7CE76772F3AB}" presName="rootComposite" presStyleCnt="0"/>
      <dgm:spPr/>
    </dgm:pt>
    <dgm:pt modelId="{A27E3CAE-941E-4FAD-A8A0-7C408AA05F8B}" type="pres">
      <dgm:prSet presAssocID="{3430B3DA-37F4-4156-8F23-7CE76772F3AB}" presName="rootText" presStyleLbl="node2" presStyleIdx="0" presStyleCnt="3">
        <dgm:presLayoutVars>
          <dgm:chPref val="3"/>
        </dgm:presLayoutVars>
      </dgm:prSet>
      <dgm:spPr/>
    </dgm:pt>
    <dgm:pt modelId="{62A7AEE6-C94D-4D80-B2B9-5D530936CE49}" type="pres">
      <dgm:prSet presAssocID="{3430B3DA-37F4-4156-8F23-7CE76772F3AB}" presName="rootConnector" presStyleLbl="node2" presStyleIdx="0" presStyleCnt="3"/>
      <dgm:spPr/>
    </dgm:pt>
    <dgm:pt modelId="{843DAE87-AA57-4B04-93D4-2173BF3D522A}" type="pres">
      <dgm:prSet presAssocID="{3430B3DA-37F4-4156-8F23-7CE76772F3AB}" presName="hierChild4" presStyleCnt="0"/>
      <dgm:spPr/>
    </dgm:pt>
    <dgm:pt modelId="{95CA6FE3-1CA0-4E03-8A51-FD2C881FC330}" type="pres">
      <dgm:prSet presAssocID="{3430B3DA-37F4-4156-8F23-7CE76772F3AB}" presName="hierChild5" presStyleCnt="0"/>
      <dgm:spPr/>
    </dgm:pt>
    <dgm:pt modelId="{0420C41A-2313-4EAC-80F4-47CA07F6CFBB}" type="pres">
      <dgm:prSet presAssocID="{E26C4EF2-A03B-4EF6-9DA6-113BF85D64E6}" presName="Name37" presStyleLbl="parChTrans1D2" presStyleIdx="1" presStyleCnt="3"/>
      <dgm:spPr/>
    </dgm:pt>
    <dgm:pt modelId="{41F28914-6E33-4269-A310-4F3711741381}" type="pres">
      <dgm:prSet presAssocID="{00F33054-A5BD-4743-BD24-7BE38E8B1E3D}" presName="hierRoot2" presStyleCnt="0">
        <dgm:presLayoutVars>
          <dgm:hierBranch val="init"/>
        </dgm:presLayoutVars>
      </dgm:prSet>
      <dgm:spPr/>
    </dgm:pt>
    <dgm:pt modelId="{A89C20CE-8720-46F0-99AF-3E01E76F7637}" type="pres">
      <dgm:prSet presAssocID="{00F33054-A5BD-4743-BD24-7BE38E8B1E3D}" presName="rootComposite" presStyleCnt="0"/>
      <dgm:spPr/>
    </dgm:pt>
    <dgm:pt modelId="{98F9DBD4-4F4F-4FFB-BD50-EBED687FFCCC}" type="pres">
      <dgm:prSet presAssocID="{00F33054-A5BD-4743-BD24-7BE38E8B1E3D}" presName="rootText" presStyleLbl="node2" presStyleIdx="1" presStyleCnt="3">
        <dgm:presLayoutVars>
          <dgm:chPref val="3"/>
        </dgm:presLayoutVars>
      </dgm:prSet>
      <dgm:spPr/>
    </dgm:pt>
    <dgm:pt modelId="{23B6E93A-12DB-4F76-8B8F-86793EC497AA}" type="pres">
      <dgm:prSet presAssocID="{00F33054-A5BD-4743-BD24-7BE38E8B1E3D}" presName="rootConnector" presStyleLbl="node2" presStyleIdx="1" presStyleCnt="3"/>
      <dgm:spPr/>
    </dgm:pt>
    <dgm:pt modelId="{044E7FD9-1F94-4914-B638-64EFE363876F}" type="pres">
      <dgm:prSet presAssocID="{00F33054-A5BD-4743-BD24-7BE38E8B1E3D}" presName="hierChild4" presStyleCnt="0"/>
      <dgm:spPr/>
    </dgm:pt>
    <dgm:pt modelId="{8308996D-B558-4FE6-9433-B388F5C8923E}" type="pres">
      <dgm:prSet presAssocID="{00F33054-A5BD-4743-BD24-7BE38E8B1E3D}" presName="hierChild5" presStyleCnt="0"/>
      <dgm:spPr/>
    </dgm:pt>
    <dgm:pt modelId="{63099624-A8EE-4A9A-8DED-37A17C43A21B}" type="pres">
      <dgm:prSet presAssocID="{95B304C0-1EDD-48D9-86D3-E8312F29D980}" presName="Name37" presStyleLbl="parChTrans1D2" presStyleIdx="2" presStyleCnt="3"/>
      <dgm:spPr/>
    </dgm:pt>
    <dgm:pt modelId="{FE60A978-3520-4B65-8679-3FFEC1BFE8D7}" type="pres">
      <dgm:prSet presAssocID="{0FC67683-84DB-4DF1-B4DF-6FE74FD9A44A}" presName="hierRoot2" presStyleCnt="0">
        <dgm:presLayoutVars>
          <dgm:hierBranch val="init"/>
        </dgm:presLayoutVars>
      </dgm:prSet>
      <dgm:spPr/>
    </dgm:pt>
    <dgm:pt modelId="{E7B758F3-A746-4F5D-B9B4-EF507E6C82F7}" type="pres">
      <dgm:prSet presAssocID="{0FC67683-84DB-4DF1-B4DF-6FE74FD9A44A}" presName="rootComposite" presStyleCnt="0"/>
      <dgm:spPr/>
    </dgm:pt>
    <dgm:pt modelId="{E4B6B758-7E9F-4F12-A481-0DAFA23D991D}" type="pres">
      <dgm:prSet presAssocID="{0FC67683-84DB-4DF1-B4DF-6FE74FD9A44A}" presName="rootText" presStyleLbl="node2" presStyleIdx="2" presStyleCnt="3" custLinFactNeighborX="23" custLinFactNeighborY="3175">
        <dgm:presLayoutVars>
          <dgm:chPref val="3"/>
        </dgm:presLayoutVars>
      </dgm:prSet>
      <dgm:spPr/>
    </dgm:pt>
    <dgm:pt modelId="{281921A1-C36B-4FB1-89EB-A052CA8335D6}" type="pres">
      <dgm:prSet presAssocID="{0FC67683-84DB-4DF1-B4DF-6FE74FD9A44A}" presName="rootConnector" presStyleLbl="node2" presStyleIdx="2" presStyleCnt="3"/>
      <dgm:spPr/>
    </dgm:pt>
    <dgm:pt modelId="{D7916990-9F9D-4FB7-8BE3-939E00E4A1C4}" type="pres">
      <dgm:prSet presAssocID="{0FC67683-84DB-4DF1-B4DF-6FE74FD9A44A}" presName="hierChild4" presStyleCnt="0"/>
      <dgm:spPr/>
    </dgm:pt>
    <dgm:pt modelId="{F6903706-3807-461C-95F0-DC4E49F1AE6E}" type="pres">
      <dgm:prSet presAssocID="{0FC67683-84DB-4DF1-B4DF-6FE74FD9A44A}" presName="hierChild5" presStyleCnt="0"/>
      <dgm:spPr/>
    </dgm:pt>
    <dgm:pt modelId="{00883AFE-5A0D-4A5C-9EFA-BA10296E1642}" type="pres">
      <dgm:prSet presAssocID="{39F2F90A-E43D-4887-AD99-78A28BBAF2E4}" presName="hierChild3" presStyleCnt="0"/>
      <dgm:spPr/>
    </dgm:pt>
  </dgm:ptLst>
  <dgm:cxnLst>
    <dgm:cxn modelId="{6AB5A100-EFF5-4B99-939C-A442C236DC83}" type="presOf" srcId="{39F2F90A-E43D-4887-AD99-78A28BBAF2E4}" destId="{B10837E5-995E-4357-9C10-155C76683A02}" srcOrd="1" destOrd="0" presId="urn:microsoft.com/office/officeart/2005/8/layout/orgChart1"/>
    <dgm:cxn modelId="{09802703-F04B-4B82-81D7-E6EDA890DE75}" type="presOf" srcId="{E26C4EF2-A03B-4EF6-9DA6-113BF85D64E6}" destId="{0420C41A-2313-4EAC-80F4-47CA07F6CFBB}" srcOrd="0" destOrd="0" presId="urn:microsoft.com/office/officeart/2005/8/layout/orgChart1"/>
    <dgm:cxn modelId="{A2D9C605-DD90-4BE6-8B35-2E0745A288ED}" type="presOf" srcId="{3430B3DA-37F4-4156-8F23-7CE76772F3AB}" destId="{62A7AEE6-C94D-4D80-B2B9-5D530936CE49}" srcOrd="1" destOrd="0" presId="urn:microsoft.com/office/officeart/2005/8/layout/orgChart1"/>
    <dgm:cxn modelId="{495F6008-F495-4739-BEA1-C65F5CC9334C}" type="presOf" srcId="{D244F01D-48B3-4350-889A-D0EBAE8583F9}" destId="{03BFB09A-45CF-4C05-8A2F-4E5E97919F92}" srcOrd="0" destOrd="0" presId="urn:microsoft.com/office/officeart/2005/8/layout/orgChart1"/>
    <dgm:cxn modelId="{18067F09-45CD-4B78-B7C3-B88693B86120}" type="presOf" srcId="{3430B3DA-37F4-4156-8F23-7CE76772F3AB}" destId="{A27E3CAE-941E-4FAD-A8A0-7C408AA05F8B}" srcOrd="0" destOrd="0" presId="urn:microsoft.com/office/officeart/2005/8/layout/orgChart1"/>
    <dgm:cxn modelId="{9B61270D-FC02-4148-8A44-7DEBDD4B5C81}" srcId="{39F2F90A-E43D-4887-AD99-78A28BBAF2E4}" destId="{3430B3DA-37F4-4156-8F23-7CE76772F3AB}" srcOrd="0" destOrd="0" parTransId="{D244F01D-48B3-4350-889A-D0EBAE8583F9}" sibTransId="{3EC9FDEB-131F-4ACA-BDC7-73AFB7DAD26F}"/>
    <dgm:cxn modelId="{9DD27013-CEF4-4814-ACB9-90B8B008191A}" type="presOf" srcId="{0FC67683-84DB-4DF1-B4DF-6FE74FD9A44A}" destId="{281921A1-C36B-4FB1-89EB-A052CA8335D6}" srcOrd="1" destOrd="0" presId="urn:microsoft.com/office/officeart/2005/8/layout/orgChart1"/>
    <dgm:cxn modelId="{36246219-5116-458F-9C35-463F7B2106F0}" type="presOf" srcId="{F360F42F-5B68-4362-9FF4-044722736D8C}" destId="{73FE4375-2986-4F58-9406-EBC1B879C6DB}" srcOrd="0" destOrd="0" presId="urn:microsoft.com/office/officeart/2005/8/layout/orgChart1"/>
    <dgm:cxn modelId="{3F2BE628-E05A-4765-A74A-5277F22E9E44}" srcId="{39F2F90A-E43D-4887-AD99-78A28BBAF2E4}" destId="{00F33054-A5BD-4743-BD24-7BE38E8B1E3D}" srcOrd="1" destOrd="0" parTransId="{E26C4EF2-A03B-4EF6-9DA6-113BF85D64E6}" sibTransId="{F59F3FFB-5CB9-42F2-8234-1569DFC2709C}"/>
    <dgm:cxn modelId="{7FF16E63-0C3A-4A55-A21B-7AFE2ECFBD35}" type="presOf" srcId="{00F33054-A5BD-4743-BD24-7BE38E8B1E3D}" destId="{23B6E93A-12DB-4F76-8B8F-86793EC497AA}" srcOrd="1" destOrd="0" presId="urn:microsoft.com/office/officeart/2005/8/layout/orgChart1"/>
    <dgm:cxn modelId="{10BB1672-CCBF-4331-A00A-FE93FCA991A8}" srcId="{F360F42F-5B68-4362-9FF4-044722736D8C}" destId="{39F2F90A-E43D-4887-AD99-78A28BBAF2E4}" srcOrd="0" destOrd="0" parTransId="{40A89B00-5D34-4B3E-93D5-AC61618AEE99}" sibTransId="{5F5503DB-20AF-4F71-8876-164DC7C5A58B}"/>
    <dgm:cxn modelId="{0374CC59-1D91-4921-AFC5-7BE7AA105E6C}" type="presOf" srcId="{95B304C0-1EDD-48D9-86D3-E8312F29D980}" destId="{63099624-A8EE-4A9A-8DED-37A17C43A21B}" srcOrd="0" destOrd="0" presId="urn:microsoft.com/office/officeart/2005/8/layout/orgChart1"/>
    <dgm:cxn modelId="{07AFD5A9-CBA7-4869-998B-E666BE805037}" type="presOf" srcId="{39F2F90A-E43D-4887-AD99-78A28BBAF2E4}" destId="{08FA7F82-2A28-4E4B-AF84-1C408C932468}" srcOrd="0" destOrd="0" presId="urn:microsoft.com/office/officeart/2005/8/layout/orgChart1"/>
    <dgm:cxn modelId="{B2D198CB-5573-4DA5-9935-1EB3A1B60CFF}" type="presOf" srcId="{00F33054-A5BD-4743-BD24-7BE38E8B1E3D}" destId="{98F9DBD4-4F4F-4FFB-BD50-EBED687FFCCC}" srcOrd="0" destOrd="0" presId="urn:microsoft.com/office/officeart/2005/8/layout/orgChart1"/>
    <dgm:cxn modelId="{A4EAB7D2-5308-44FF-8B15-38E866706104}" type="presOf" srcId="{0FC67683-84DB-4DF1-B4DF-6FE74FD9A44A}" destId="{E4B6B758-7E9F-4F12-A481-0DAFA23D991D}" srcOrd="0" destOrd="0" presId="urn:microsoft.com/office/officeart/2005/8/layout/orgChart1"/>
    <dgm:cxn modelId="{2ACAE1E0-60ED-4FA1-8129-803BFA89969D}" srcId="{39F2F90A-E43D-4887-AD99-78A28BBAF2E4}" destId="{0FC67683-84DB-4DF1-B4DF-6FE74FD9A44A}" srcOrd="2" destOrd="0" parTransId="{95B304C0-1EDD-48D9-86D3-E8312F29D980}" sibTransId="{3E80E7F6-25D7-435C-ADFA-37DC0CAFCB5C}"/>
    <dgm:cxn modelId="{392CC694-B554-4C0C-8660-B942946A7DCD}" type="presParOf" srcId="{73FE4375-2986-4F58-9406-EBC1B879C6DB}" destId="{C7E551EB-3602-4212-9DED-8790027FCB71}" srcOrd="0" destOrd="0" presId="urn:microsoft.com/office/officeart/2005/8/layout/orgChart1"/>
    <dgm:cxn modelId="{FFBC5B3A-D036-4E10-935E-FAB10D6C94D1}" type="presParOf" srcId="{C7E551EB-3602-4212-9DED-8790027FCB71}" destId="{E66ED510-9DE2-48E3-83E0-0FC1537B5710}" srcOrd="0" destOrd="0" presId="urn:microsoft.com/office/officeart/2005/8/layout/orgChart1"/>
    <dgm:cxn modelId="{6CE3BC71-E581-4761-8651-5EBB12E15825}" type="presParOf" srcId="{E66ED510-9DE2-48E3-83E0-0FC1537B5710}" destId="{08FA7F82-2A28-4E4B-AF84-1C408C932468}" srcOrd="0" destOrd="0" presId="urn:microsoft.com/office/officeart/2005/8/layout/orgChart1"/>
    <dgm:cxn modelId="{83DA6CD9-5344-4999-BC3D-E07E8A39AF98}" type="presParOf" srcId="{E66ED510-9DE2-48E3-83E0-0FC1537B5710}" destId="{B10837E5-995E-4357-9C10-155C76683A02}" srcOrd="1" destOrd="0" presId="urn:microsoft.com/office/officeart/2005/8/layout/orgChart1"/>
    <dgm:cxn modelId="{C301B76F-A700-4B54-B7A9-51B589A123F3}" type="presParOf" srcId="{C7E551EB-3602-4212-9DED-8790027FCB71}" destId="{F1ED6A7C-1E93-4117-B0A7-126FAC555DBE}" srcOrd="1" destOrd="0" presId="urn:microsoft.com/office/officeart/2005/8/layout/orgChart1"/>
    <dgm:cxn modelId="{1AA55F51-7975-4635-8CA4-FFF0699A7697}" type="presParOf" srcId="{F1ED6A7C-1E93-4117-B0A7-126FAC555DBE}" destId="{03BFB09A-45CF-4C05-8A2F-4E5E97919F92}" srcOrd="0" destOrd="0" presId="urn:microsoft.com/office/officeart/2005/8/layout/orgChart1"/>
    <dgm:cxn modelId="{A48C69EB-3DC9-44CE-A943-1ED1F995AC7B}" type="presParOf" srcId="{F1ED6A7C-1E93-4117-B0A7-126FAC555DBE}" destId="{5BB9E077-3559-4063-BB03-DDC588187841}" srcOrd="1" destOrd="0" presId="urn:microsoft.com/office/officeart/2005/8/layout/orgChart1"/>
    <dgm:cxn modelId="{DD4EA29E-E549-43B5-8F27-44C71FD3DE5D}" type="presParOf" srcId="{5BB9E077-3559-4063-BB03-DDC588187841}" destId="{8F7973EC-EBA7-4271-B59A-96A6AB869345}" srcOrd="0" destOrd="0" presId="urn:microsoft.com/office/officeart/2005/8/layout/orgChart1"/>
    <dgm:cxn modelId="{1D35D296-A53D-4F26-B19C-00B51C84EEEE}" type="presParOf" srcId="{8F7973EC-EBA7-4271-B59A-96A6AB869345}" destId="{A27E3CAE-941E-4FAD-A8A0-7C408AA05F8B}" srcOrd="0" destOrd="0" presId="urn:microsoft.com/office/officeart/2005/8/layout/orgChart1"/>
    <dgm:cxn modelId="{7011123F-EC64-43E7-BB0D-904866FE0BEA}" type="presParOf" srcId="{8F7973EC-EBA7-4271-B59A-96A6AB869345}" destId="{62A7AEE6-C94D-4D80-B2B9-5D530936CE49}" srcOrd="1" destOrd="0" presId="urn:microsoft.com/office/officeart/2005/8/layout/orgChart1"/>
    <dgm:cxn modelId="{1D7C4524-54ED-47B0-B806-AC520BDBAB0D}" type="presParOf" srcId="{5BB9E077-3559-4063-BB03-DDC588187841}" destId="{843DAE87-AA57-4B04-93D4-2173BF3D522A}" srcOrd="1" destOrd="0" presId="urn:microsoft.com/office/officeart/2005/8/layout/orgChart1"/>
    <dgm:cxn modelId="{B73EEFEA-774C-435C-B6FF-7F28A4AE7498}" type="presParOf" srcId="{5BB9E077-3559-4063-BB03-DDC588187841}" destId="{95CA6FE3-1CA0-4E03-8A51-FD2C881FC330}" srcOrd="2" destOrd="0" presId="urn:microsoft.com/office/officeart/2005/8/layout/orgChart1"/>
    <dgm:cxn modelId="{26BD18AF-35DA-4452-A97D-76D77691CDA4}" type="presParOf" srcId="{F1ED6A7C-1E93-4117-B0A7-126FAC555DBE}" destId="{0420C41A-2313-4EAC-80F4-47CA07F6CFBB}" srcOrd="2" destOrd="0" presId="urn:microsoft.com/office/officeart/2005/8/layout/orgChart1"/>
    <dgm:cxn modelId="{81711954-9BBC-422A-9487-F35B417ACC45}" type="presParOf" srcId="{F1ED6A7C-1E93-4117-B0A7-126FAC555DBE}" destId="{41F28914-6E33-4269-A310-4F3711741381}" srcOrd="3" destOrd="0" presId="urn:microsoft.com/office/officeart/2005/8/layout/orgChart1"/>
    <dgm:cxn modelId="{9367965F-F42D-468F-89E5-1037AB3D9E6D}" type="presParOf" srcId="{41F28914-6E33-4269-A310-4F3711741381}" destId="{A89C20CE-8720-46F0-99AF-3E01E76F7637}" srcOrd="0" destOrd="0" presId="urn:microsoft.com/office/officeart/2005/8/layout/orgChart1"/>
    <dgm:cxn modelId="{0891394F-8461-4796-B7DE-1213C0EFABAB}" type="presParOf" srcId="{A89C20CE-8720-46F0-99AF-3E01E76F7637}" destId="{98F9DBD4-4F4F-4FFB-BD50-EBED687FFCCC}" srcOrd="0" destOrd="0" presId="urn:microsoft.com/office/officeart/2005/8/layout/orgChart1"/>
    <dgm:cxn modelId="{3EDD6FAF-981C-416D-B067-B4F1AD1E221E}" type="presParOf" srcId="{A89C20CE-8720-46F0-99AF-3E01E76F7637}" destId="{23B6E93A-12DB-4F76-8B8F-86793EC497AA}" srcOrd="1" destOrd="0" presId="urn:microsoft.com/office/officeart/2005/8/layout/orgChart1"/>
    <dgm:cxn modelId="{44E9CF69-78D9-463D-B02C-8E66E27C26D9}" type="presParOf" srcId="{41F28914-6E33-4269-A310-4F3711741381}" destId="{044E7FD9-1F94-4914-B638-64EFE363876F}" srcOrd="1" destOrd="0" presId="urn:microsoft.com/office/officeart/2005/8/layout/orgChart1"/>
    <dgm:cxn modelId="{3E594EA6-6C5E-495E-98AA-3181AC4E8AC5}" type="presParOf" srcId="{41F28914-6E33-4269-A310-4F3711741381}" destId="{8308996D-B558-4FE6-9433-B388F5C8923E}" srcOrd="2" destOrd="0" presId="urn:microsoft.com/office/officeart/2005/8/layout/orgChart1"/>
    <dgm:cxn modelId="{D4755834-A813-4F6B-8B2F-FEF8AD38116B}" type="presParOf" srcId="{F1ED6A7C-1E93-4117-B0A7-126FAC555DBE}" destId="{63099624-A8EE-4A9A-8DED-37A17C43A21B}" srcOrd="4" destOrd="0" presId="urn:microsoft.com/office/officeart/2005/8/layout/orgChart1"/>
    <dgm:cxn modelId="{397A3AFD-2C9C-4996-970A-4DC8DAA2B1A5}" type="presParOf" srcId="{F1ED6A7C-1E93-4117-B0A7-126FAC555DBE}" destId="{FE60A978-3520-4B65-8679-3FFEC1BFE8D7}" srcOrd="5" destOrd="0" presId="urn:microsoft.com/office/officeart/2005/8/layout/orgChart1"/>
    <dgm:cxn modelId="{3208C82F-F555-428A-8FE4-B02647C320A6}" type="presParOf" srcId="{FE60A978-3520-4B65-8679-3FFEC1BFE8D7}" destId="{E7B758F3-A746-4F5D-B9B4-EF507E6C82F7}" srcOrd="0" destOrd="0" presId="urn:microsoft.com/office/officeart/2005/8/layout/orgChart1"/>
    <dgm:cxn modelId="{2CF1ED76-6B1D-4C63-B199-4243945217DA}" type="presParOf" srcId="{E7B758F3-A746-4F5D-B9B4-EF507E6C82F7}" destId="{E4B6B758-7E9F-4F12-A481-0DAFA23D991D}" srcOrd="0" destOrd="0" presId="urn:microsoft.com/office/officeart/2005/8/layout/orgChart1"/>
    <dgm:cxn modelId="{02EAB6EA-3DF2-4A54-9770-7FB06F16457E}" type="presParOf" srcId="{E7B758F3-A746-4F5D-B9B4-EF507E6C82F7}" destId="{281921A1-C36B-4FB1-89EB-A052CA8335D6}" srcOrd="1" destOrd="0" presId="urn:microsoft.com/office/officeart/2005/8/layout/orgChart1"/>
    <dgm:cxn modelId="{11EF0F6C-201E-473F-8226-FBBFDF4934C4}" type="presParOf" srcId="{FE60A978-3520-4B65-8679-3FFEC1BFE8D7}" destId="{D7916990-9F9D-4FB7-8BE3-939E00E4A1C4}" srcOrd="1" destOrd="0" presId="urn:microsoft.com/office/officeart/2005/8/layout/orgChart1"/>
    <dgm:cxn modelId="{B6BA2ADD-77D9-4704-88F0-05422483FBD3}" type="presParOf" srcId="{FE60A978-3520-4B65-8679-3FFEC1BFE8D7}" destId="{F6903706-3807-461C-95F0-DC4E49F1AE6E}" srcOrd="2" destOrd="0" presId="urn:microsoft.com/office/officeart/2005/8/layout/orgChart1"/>
    <dgm:cxn modelId="{0CD40CA1-F24A-4FE9-A63D-7C0356A43F80}" type="presParOf" srcId="{C7E551EB-3602-4212-9DED-8790027FCB71}" destId="{00883AFE-5A0D-4A5C-9EFA-BA10296E164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BAD13F-11EB-46A2-BC8D-9205E5AD4711}" type="doc">
      <dgm:prSet loTypeId="urn:microsoft.com/office/officeart/2005/8/layout/balance1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BE"/>
        </a:p>
      </dgm:t>
    </dgm:pt>
    <dgm:pt modelId="{8E73FEF0-10E1-46A4-99E5-8A4D9FD80706}">
      <dgm:prSet phldrT="[Texte]"/>
      <dgm:spPr/>
      <dgm:t>
        <a:bodyPr/>
        <a:lstStyle/>
        <a:p>
          <a:r>
            <a:rPr lang="fr-FR" dirty="0"/>
            <a:t>Population générale</a:t>
          </a:r>
          <a:endParaRPr lang="fr-BE" dirty="0"/>
        </a:p>
      </dgm:t>
    </dgm:pt>
    <dgm:pt modelId="{0613C86F-1D8E-413B-971E-DC1ECFD453CE}" type="parTrans" cxnId="{D3782137-34D6-4A9C-809C-F33C8C7B6946}">
      <dgm:prSet/>
      <dgm:spPr/>
      <dgm:t>
        <a:bodyPr/>
        <a:lstStyle/>
        <a:p>
          <a:endParaRPr lang="fr-BE"/>
        </a:p>
      </dgm:t>
    </dgm:pt>
    <dgm:pt modelId="{123EDAA6-C313-4A57-A271-5C58936284DD}" type="sibTrans" cxnId="{D3782137-34D6-4A9C-809C-F33C8C7B6946}">
      <dgm:prSet/>
      <dgm:spPr/>
      <dgm:t>
        <a:bodyPr/>
        <a:lstStyle/>
        <a:p>
          <a:endParaRPr lang="fr-BE"/>
        </a:p>
      </dgm:t>
    </dgm:pt>
    <dgm:pt modelId="{88B80849-FF30-47AE-9C02-0E84BFF6EAB6}">
      <dgm:prSet phldrT="[Texte]"/>
      <dgm:spPr/>
      <dgm:t>
        <a:bodyPr/>
        <a:lstStyle/>
        <a:p>
          <a:r>
            <a:rPr lang="fr-FR" dirty="0"/>
            <a:t>Poumon</a:t>
          </a:r>
          <a:endParaRPr lang="fr-BE" dirty="0"/>
        </a:p>
      </dgm:t>
    </dgm:pt>
    <dgm:pt modelId="{CE865A36-08B9-47AF-8B44-F8CD67000973}" type="parTrans" cxnId="{BB4BBFB4-BF1B-4F8D-9DD0-A13F309F37F8}">
      <dgm:prSet/>
      <dgm:spPr/>
      <dgm:t>
        <a:bodyPr/>
        <a:lstStyle/>
        <a:p>
          <a:endParaRPr lang="fr-BE"/>
        </a:p>
      </dgm:t>
    </dgm:pt>
    <dgm:pt modelId="{A51C0F31-C485-485A-A08E-14A833DF53E5}" type="sibTrans" cxnId="{BB4BBFB4-BF1B-4F8D-9DD0-A13F309F37F8}">
      <dgm:prSet/>
      <dgm:spPr/>
      <dgm:t>
        <a:bodyPr/>
        <a:lstStyle/>
        <a:p>
          <a:endParaRPr lang="fr-BE"/>
        </a:p>
      </dgm:t>
    </dgm:pt>
    <dgm:pt modelId="{2ACDD40C-6738-4CE8-8882-F474A34CA9A2}">
      <dgm:prSet phldrT="[Texte]"/>
      <dgm:spPr/>
      <dgm:t>
        <a:bodyPr/>
        <a:lstStyle/>
        <a:p>
          <a:r>
            <a:rPr lang="fr-FR" dirty="0"/>
            <a:t>ORL</a:t>
          </a:r>
          <a:endParaRPr lang="fr-BE" dirty="0"/>
        </a:p>
      </dgm:t>
    </dgm:pt>
    <dgm:pt modelId="{BEF8052F-38F1-458E-BD01-240F4943DB01}" type="parTrans" cxnId="{39FF8179-8FEB-4AF3-BE61-CCA96823DEDF}">
      <dgm:prSet/>
      <dgm:spPr/>
      <dgm:t>
        <a:bodyPr/>
        <a:lstStyle/>
        <a:p>
          <a:endParaRPr lang="fr-BE"/>
        </a:p>
      </dgm:t>
    </dgm:pt>
    <dgm:pt modelId="{C50C69EF-6591-4A11-A5F3-55AAAE014E50}" type="sibTrans" cxnId="{39FF8179-8FEB-4AF3-BE61-CCA96823DEDF}">
      <dgm:prSet/>
      <dgm:spPr/>
      <dgm:t>
        <a:bodyPr/>
        <a:lstStyle/>
        <a:p>
          <a:endParaRPr lang="fr-BE"/>
        </a:p>
      </dgm:t>
    </dgm:pt>
    <dgm:pt modelId="{0EB02D50-D5CD-4940-BED5-6A6220369B62}">
      <dgm:prSet phldrT="[Texte]"/>
      <dgm:spPr/>
      <dgm:t>
        <a:bodyPr/>
        <a:lstStyle/>
        <a:p>
          <a:r>
            <a:rPr lang="fr-FR" dirty="0"/>
            <a:t>Agriculteurs</a:t>
          </a:r>
          <a:endParaRPr lang="fr-BE" dirty="0"/>
        </a:p>
      </dgm:t>
    </dgm:pt>
    <dgm:pt modelId="{D9F64B6E-0FB5-4045-98EA-A69E6A7159C2}" type="parTrans" cxnId="{9FD77881-B99E-4720-A0A6-9F7875F6F041}">
      <dgm:prSet/>
      <dgm:spPr/>
      <dgm:t>
        <a:bodyPr/>
        <a:lstStyle/>
        <a:p>
          <a:endParaRPr lang="fr-BE"/>
        </a:p>
      </dgm:t>
    </dgm:pt>
    <dgm:pt modelId="{31F0236F-58A6-441D-8E9B-0B5112E0CB3F}" type="sibTrans" cxnId="{9FD77881-B99E-4720-A0A6-9F7875F6F041}">
      <dgm:prSet/>
      <dgm:spPr/>
      <dgm:t>
        <a:bodyPr/>
        <a:lstStyle/>
        <a:p>
          <a:endParaRPr lang="fr-BE"/>
        </a:p>
      </dgm:t>
    </dgm:pt>
    <dgm:pt modelId="{1D9728C4-5743-4B95-BF7E-6FEB3179163D}">
      <dgm:prSet phldrT="[Texte]"/>
      <dgm:spPr/>
      <dgm:t>
        <a:bodyPr/>
        <a:lstStyle/>
        <a:p>
          <a:r>
            <a:rPr lang="fr-FR" dirty="0"/>
            <a:t>Lymphome B,  MM, LMA</a:t>
          </a:r>
          <a:endParaRPr lang="fr-BE" dirty="0"/>
        </a:p>
      </dgm:t>
    </dgm:pt>
    <dgm:pt modelId="{F2158B9F-E552-4E36-A2FB-CBC75E1AB4FD}" type="parTrans" cxnId="{60A4D993-4C1F-4EBD-88FA-A85135744939}">
      <dgm:prSet/>
      <dgm:spPr/>
      <dgm:t>
        <a:bodyPr/>
        <a:lstStyle/>
        <a:p>
          <a:endParaRPr lang="fr-BE"/>
        </a:p>
      </dgm:t>
    </dgm:pt>
    <dgm:pt modelId="{F5957185-D8B3-4592-80B0-361600BBD262}" type="sibTrans" cxnId="{60A4D993-4C1F-4EBD-88FA-A85135744939}">
      <dgm:prSet/>
      <dgm:spPr/>
      <dgm:t>
        <a:bodyPr/>
        <a:lstStyle/>
        <a:p>
          <a:endParaRPr lang="fr-BE"/>
        </a:p>
      </dgm:t>
    </dgm:pt>
    <dgm:pt modelId="{3623EED3-8495-4420-A056-50D65CC1C55C}">
      <dgm:prSet phldrT="[Texte]"/>
      <dgm:spPr/>
      <dgm:t>
        <a:bodyPr/>
        <a:lstStyle/>
        <a:p>
          <a:r>
            <a:rPr lang="fr-FR" dirty="0"/>
            <a:t>Thyroïde</a:t>
          </a:r>
        </a:p>
      </dgm:t>
    </dgm:pt>
    <dgm:pt modelId="{7FDBBF2A-1039-46C9-9A65-D307508B4A17}" type="parTrans" cxnId="{463173AA-E2D4-4BE5-8A36-F4E2C0517568}">
      <dgm:prSet/>
      <dgm:spPr/>
      <dgm:t>
        <a:bodyPr/>
        <a:lstStyle/>
        <a:p>
          <a:endParaRPr lang="fr-BE"/>
        </a:p>
      </dgm:t>
    </dgm:pt>
    <dgm:pt modelId="{6422DE94-9E15-48B1-9895-ACC79928B8CA}" type="sibTrans" cxnId="{463173AA-E2D4-4BE5-8A36-F4E2C0517568}">
      <dgm:prSet/>
      <dgm:spPr/>
      <dgm:t>
        <a:bodyPr/>
        <a:lstStyle/>
        <a:p>
          <a:endParaRPr lang="fr-BE"/>
        </a:p>
      </dgm:t>
    </dgm:pt>
    <dgm:pt modelId="{DDD388B8-A48D-4CEF-B4CA-AF3C3FB2CD63}">
      <dgm:prSet phldrT="[Texte]"/>
      <dgm:spPr/>
      <dgm:t>
        <a:bodyPr/>
        <a:lstStyle/>
        <a:p>
          <a:r>
            <a:rPr lang="fr-FR" dirty="0"/>
            <a:t>Prostate, testicule</a:t>
          </a:r>
        </a:p>
      </dgm:t>
    </dgm:pt>
    <dgm:pt modelId="{21CD7C6B-642F-4E10-9850-AE8D450455B5}" type="parTrans" cxnId="{D8A7F4B0-CF23-4F3D-8C05-A13273383501}">
      <dgm:prSet/>
      <dgm:spPr/>
      <dgm:t>
        <a:bodyPr/>
        <a:lstStyle/>
        <a:p>
          <a:endParaRPr lang="fr-BE"/>
        </a:p>
      </dgm:t>
    </dgm:pt>
    <dgm:pt modelId="{5223A46B-E54A-4957-9011-40935605E240}" type="sibTrans" cxnId="{D8A7F4B0-CF23-4F3D-8C05-A13273383501}">
      <dgm:prSet/>
      <dgm:spPr/>
      <dgm:t>
        <a:bodyPr/>
        <a:lstStyle/>
        <a:p>
          <a:endParaRPr lang="fr-BE"/>
        </a:p>
      </dgm:t>
    </dgm:pt>
    <dgm:pt modelId="{1FA57049-163C-43B7-A6F1-28C6D8CB73A0}">
      <dgm:prSet phldrT="[Texte]"/>
      <dgm:spPr/>
      <dgm:t>
        <a:bodyPr/>
        <a:lstStyle/>
        <a:p>
          <a:r>
            <a:rPr lang="fr-FR" dirty="0"/>
            <a:t>Pancréas</a:t>
          </a:r>
          <a:endParaRPr lang="fr-BE" dirty="0"/>
        </a:p>
      </dgm:t>
    </dgm:pt>
    <dgm:pt modelId="{4CE58866-214B-4C04-B8BE-2A5FEDD96887}" type="parTrans" cxnId="{BAE5469C-034E-4276-9FCC-127823F2C297}">
      <dgm:prSet/>
      <dgm:spPr/>
      <dgm:t>
        <a:bodyPr/>
        <a:lstStyle/>
        <a:p>
          <a:endParaRPr lang="fr-BE"/>
        </a:p>
      </dgm:t>
    </dgm:pt>
    <dgm:pt modelId="{9247B207-81A1-4698-A370-8D12039E46A5}" type="sibTrans" cxnId="{BAE5469C-034E-4276-9FCC-127823F2C297}">
      <dgm:prSet/>
      <dgm:spPr/>
      <dgm:t>
        <a:bodyPr/>
        <a:lstStyle/>
        <a:p>
          <a:endParaRPr lang="fr-BE"/>
        </a:p>
      </dgm:t>
    </dgm:pt>
    <dgm:pt modelId="{899FA28E-FEAC-4501-88EC-8131108D20DF}">
      <dgm:prSet phldrT="[Texte]"/>
      <dgm:spPr/>
      <dgm:t>
        <a:bodyPr/>
        <a:lstStyle/>
        <a:p>
          <a:r>
            <a:rPr lang="fr-FR" dirty="0"/>
            <a:t>Mélanome, lèvre</a:t>
          </a:r>
          <a:endParaRPr lang="fr-BE" dirty="0"/>
        </a:p>
      </dgm:t>
    </dgm:pt>
    <dgm:pt modelId="{7B9AFFB5-0E5D-493C-9B48-A52C40017690}" type="parTrans" cxnId="{08BF48F7-02DD-41E5-A017-D3A20FDFBEB2}">
      <dgm:prSet/>
      <dgm:spPr/>
      <dgm:t>
        <a:bodyPr/>
        <a:lstStyle/>
        <a:p>
          <a:endParaRPr lang="fr-BE"/>
        </a:p>
      </dgm:t>
    </dgm:pt>
    <dgm:pt modelId="{042E6B65-0186-45D5-A86A-0122E6B54DF7}" type="sibTrans" cxnId="{08BF48F7-02DD-41E5-A017-D3A20FDFBEB2}">
      <dgm:prSet/>
      <dgm:spPr/>
      <dgm:t>
        <a:bodyPr/>
        <a:lstStyle/>
        <a:p>
          <a:endParaRPr lang="fr-BE"/>
        </a:p>
      </dgm:t>
    </dgm:pt>
    <dgm:pt modelId="{751DBB39-9AA1-4EBF-974D-BD93AF47B03D}" type="pres">
      <dgm:prSet presAssocID="{26BAD13F-11EB-46A2-BC8D-9205E5AD4711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5AC213FB-282F-4B88-92C7-99584C876B37}" type="pres">
      <dgm:prSet presAssocID="{26BAD13F-11EB-46A2-BC8D-9205E5AD4711}" presName="dummyMaxCanvas" presStyleCnt="0"/>
      <dgm:spPr/>
    </dgm:pt>
    <dgm:pt modelId="{CC8E8B58-C964-4726-A65F-D6D47A41C98A}" type="pres">
      <dgm:prSet presAssocID="{26BAD13F-11EB-46A2-BC8D-9205E5AD4711}" presName="parentComposite" presStyleCnt="0"/>
      <dgm:spPr/>
    </dgm:pt>
    <dgm:pt modelId="{278C0D66-7A07-40FA-85F6-858833FDB130}" type="pres">
      <dgm:prSet presAssocID="{26BAD13F-11EB-46A2-BC8D-9205E5AD4711}" presName="parent1" presStyleLbl="alignAccFollowNode1" presStyleIdx="0" presStyleCnt="4">
        <dgm:presLayoutVars>
          <dgm:chMax val="4"/>
        </dgm:presLayoutVars>
      </dgm:prSet>
      <dgm:spPr/>
    </dgm:pt>
    <dgm:pt modelId="{6E38BED6-6B5C-49B1-9BB6-0803A1B5EA96}" type="pres">
      <dgm:prSet presAssocID="{26BAD13F-11EB-46A2-BC8D-9205E5AD4711}" presName="parent2" presStyleLbl="alignAccFollowNode1" presStyleIdx="1" presStyleCnt="4">
        <dgm:presLayoutVars>
          <dgm:chMax val="4"/>
        </dgm:presLayoutVars>
      </dgm:prSet>
      <dgm:spPr/>
    </dgm:pt>
    <dgm:pt modelId="{129CE35B-A66A-4A8D-86EA-3789DB4EFC30}" type="pres">
      <dgm:prSet presAssocID="{26BAD13F-11EB-46A2-BC8D-9205E5AD4711}" presName="childrenComposite" presStyleCnt="0"/>
      <dgm:spPr/>
    </dgm:pt>
    <dgm:pt modelId="{26D6B4CC-1297-4565-AF4C-4730E2E6BC9A}" type="pres">
      <dgm:prSet presAssocID="{26BAD13F-11EB-46A2-BC8D-9205E5AD4711}" presName="dummyMaxCanvas_ChildArea" presStyleCnt="0"/>
      <dgm:spPr/>
    </dgm:pt>
    <dgm:pt modelId="{2E71F495-071E-446B-B907-FA4737E2EB98}" type="pres">
      <dgm:prSet presAssocID="{26BAD13F-11EB-46A2-BC8D-9205E5AD4711}" presName="fulcrum" presStyleLbl="alignAccFollowNode1" presStyleIdx="2" presStyleCnt="4"/>
      <dgm:spPr/>
    </dgm:pt>
    <dgm:pt modelId="{32B5D8C3-8A48-40B1-B943-271FE2783350}" type="pres">
      <dgm:prSet presAssocID="{26BAD13F-11EB-46A2-BC8D-9205E5AD4711}" presName="balance_34" presStyleLbl="alignAccFollowNode1" presStyleIdx="3" presStyleCnt="4">
        <dgm:presLayoutVars>
          <dgm:bulletEnabled val="1"/>
        </dgm:presLayoutVars>
      </dgm:prSet>
      <dgm:spPr/>
    </dgm:pt>
    <dgm:pt modelId="{427B925C-1068-41CD-A277-991CDFB7C164}" type="pres">
      <dgm:prSet presAssocID="{26BAD13F-11EB-46A2-BC8D-9205E5AD4711}" presName="right_34_1" presStyleLbl="node1" presStyleIdx="0" presStyleCnt="7">
        <dgm:presLayoutVars>
          <dgm:bulletEnabled val="1"/>
        </dgm:presLayoutVars>
      </dgm:prSet>
      <dgm:spPr/>
    </dgm:pt>
    <dgm:pt modelId="{97709386-D9A4-4D99-957A-67541E51159D}" type="pres">
      <dgm:prSet presAssocID="{26BAD13F-11EB-46A2-BC8D-9205E5AD4711}" presName="right_34_2" presStyleLbl="node1" presStyleIdx="1" presStyleCnt="7">
        <dgm:presLayoutVars>
          <dgm:bulletEnabled val="1"/>
        </dgm:presLayoutVars>
      </dgm:prSet>
      <dgm:spPr/>
    </dgm:pt>
    <dgm:pt modelId="{0471C120-D1CB-4A3A-AF05-78950C0651C9}" type="pres">
      <dgm:prSet presAssocID="{26BAD13F-11EB-46A2-BC8D-9205E5AD4711}" presName="right_34_3" presStyleLbl="node1" presStyleIdx="2" presStyleCnt="7">
        <dgm:presLayoutVars>
          <dgm:bulletEnabled val="1"/>
        </dgm:presLayoutVars>
      </dgm:prSet>
      <dgm:spPr/>
    </dgm:pt>
    <dgm:pt modelId="{EEE931B0-9BB0-4A3A-939A-4F049B949891}" type="pres">
      <dgm:prSet presAssocID="{26BAD13F-11EB-46A2-BC8D-9205E5AD4711}" presName="right_34_4" presStyleLbl="node1" presStyleIdx="3" presStyleCnt="7">
        <dgm:presLayoutVars>
          <dgm:bulletEnabled val="1"/>
        </dgm:presLayoutVars>
      </dgm:prSet>
      <dgm:spPr/>
    </dgm:pt>
    <dgm:pt modelId="{F93E6363-F96F-40EF-BA04-68E59D0B891E}" type="pres">
      <dgm:prSet presAssocID="{26BAD13F-11EB-46A2-BC8D-9205E5AD4711}" presName="left_34_1" presStyleLbl="node1" presStyleIdx="4" presStyleCnt="7">
        <dgm:presLayoutVars>
          <dgm:bulletEnabled val="1"/>
        </dgm:presLayoutVars>
      </dgm:prSet>
      <dgm:spPr/>
    </dgm:pt>
    <dgm:pt modelId="{126CAED1-73A8-4303-9533-658A073104C2}" type="pres">
      <dgm:prSet presAssocID="{26BAD13F-11EB-46A2-BC8D-9205E5AD4711}" presName="left_34_2" presStyleLbl="node1" presStyleIdx="5" presStyleCnt="7">
        <dgm:presLayoutVars>
          <dgm:bulletEnabled val="1"/>
        </dgm:presLayoutVars>
      </dgm:prSet>
      <dgm:spPr/>
    </dgm:pt>
    <dgm:pt modelId="{2F5D2073-32DC-4BCD-8FFF-95C12FE5AC44}" type="pres">
      <dgm:prSet presAssocID="{26BAD13F-11EB-46A2-BC8D-9205E5AD4711}" presName="left_34_3" presStyleLbl="node1" presStyleIdx="6" presStyleCnt="7">
        <dgm:presLayoutVars>
          <dgm:bulletEnabled val="1"/>
        </dgm:presLayoutVars>
      </dgm:prSet>
      <dgm:spPr/>
    </dgm:pt>
  </dgm:ptLst>
  <dgm:cxnLst>
    <dgm:cxn modelId="{D3782137-34D6-4A9C-809C-F33C8C7B6946}" srcId="{26BAD13F-11EB-46A2-BC8D-9205E5AD4711}" destId="{8E73FEF0-10E1-46A4-99E5-8A4D9FD80706}" srcOrd="0" destOrd="0" parTransId="{0613C86F-1D8E-413B-971E-DC1ECFD453CE}" sibTransId="{123EDAA6-C313-4A57-A271-5C58936284DD}"/>
    <dgm:cxn modelId="{9C781747-7A79-4D66-BECB-759FD5F0F1E1}" type="presOf" srcId="{DDD388B8-A48D-4CEF-B4CA-AF3C3FB2CD63}" destId="{EEE931B0-9BB0-4A3A-939A-4F049B949891}" srcOrd="0" destOrd="0" presId="urn:microsoft.com/office/officeart/2005/8/layout/balance1"/>
    <dgm:cxn modelId="{39FF8179-8FEB-4AF3-BE61-CCA96823DEDF}" srcId="{8E73FEF0-10E1-46A4-99E5-8A4D9FD80706}" destId="{2ACDD40C-6738-4CE8-8882-F474A34CA9A2}" srcOrd="2" destOrd="0" parTransId="{BEF8052F-38F1-458E-BD01-240F4943DB01}" sibTransId="{C50C69EF-6591-4A11-A5F3-55AAAE014E50}"/>
    <dgm:cxn modelId="{9FD77881-B99E-4720-A0A6-9F7875F6F041}" srcId="{26BAD13F-11EB-46A2-BC8D-9205E5AD4711}" destId="{0EB02D50-D5CD-4940-BED5-6A6220369B62}" srcOrd="1" destOrd="0" parTransId="{D9F64B6E-0FB5-4045-98EA-A69E6A7159C2}" sibTransId="{31F0236F-58A6-441D-8E9B-0B5112E0CB3F}"/>
    <dgm:cxn modelId="{60A4D993-4C1F-4EBD-88FA-A85135744939}" srcId="{0EB02D50-D5CD-4940-BED5-6A6220369B62}" destId="{1D9728C4-5743-4B95-BF7E-6FEB3179163D}" srcOrd="0" destOrd="0" parTransId="{F2158B9F-E552-4E36-A2FB-CBC75E1AB4FD}" sibTransId="{F5957185-D8B3-4592-80B0-361600BBD262}"/>
    <dgm:cxn modelId="{CF1AE599-1138-4D9A-9430-FEB515C2DE4C}" type="presOf" srcId="{1FA57049-163C-43B7-A6F1-28C6D8CB73A0}" destId="{126CAED1-73A8-4303-9533-658A073104C2}" srcOrd="0" destOrd="0" presId="urn:microsoft.com/office/officeart/2005/8/layout/balance1"/>
    <dgm:cxn modelId="{BAE5469C-034E-4276-9FCC-127823F2C297}" srcId="{8E73FEF0-10E1-46A4-99E5-8A4D9FD80706}" destId="{1FA57049-163C-43B7-A6F1-28C6D8CB73A0}" srcOrd="1" destOrd="0" parTransId="{4CE58866-214B-4C04-B8BE-2A5FEDD96887}" sibTransId="{9247B207-81A1-4698-A370-8D12039E46A5}"/>
    <dgm:cxn modelId="{463173AA-E2D4-4BE5-8A36-F4E2C0517568}" srcId="{0EB02D50-D5CD-4940-BED5-6A6220369B62}" destId="{3623EED3-8495-4420-A056-50D65CC1C55C}" srcOrd="2" destOrd="0" parTransId="{7FDBBF2A-1039-46C9-9A65-D307508B4A17}" sibTransId="{6422DE94-9E15-48B1-9895-ACC79928B8CA}"/>
    <dgm:cxn modelId="{50EFE0AC-FB7E-4CC8-8C2C-A10D80274C6A}" type="presOf" srcId="{2ACDD40C-6738-4CE8-8882-F474A34CA9A2}" destId="{2F5D2073-32DC-4BCD-8FFF-95C12FE5AC44}" srcOrd="0" destOrd="0" presId="urn:microsoft.com/office/officeart/2005/8/layout/balance1"/>
    <dgm:cxn modelId="{D8A7F4B0-CF23-4F3D-8C05-A13273383501}" srcId="{0EB02D50-D5CD-4940-BED5-6A6220369B62}" destId="{DDD388B8-A48D-4CEF-B4CA-AF3C3FB2CD63}" srcOrd="3" destOrd="0" parTransId="{21CD7C6B-642F-4E10-9850-AE8D450455B5}" sibTransId="{5223A46B-E54A-4957-9011-40935605E240}"/>
    <dgm:cxn modelId="{BB4BBFB4-BF1B-4F8D-9DD0-A13F309F37F8}" srcId="{8E73FEF0-10E1-46A4-99E5-8A4D9FD80706}" destId="{88B80849-FF30-47AE-9C02-0E84BFF6EAB6}" srcOrd="0" destOrd="0" parTransId="{CE865A36-08B9-47AF-8B44-F8CD67000973}" sibTransId="{A51C0F31-C485-485A-A08E-14A833DF53E5}"/>
    <dgm:cxn modelId="{729B26C0-461D-4A3B-BF14-B0486FCE746B}" type="presOf" srcId="{0EB02D50-D5CD-4940-BED5-6A6220369B62}" destId="{6E38BED6-6B5C-49B1-9BB6-0803A1B5EA96}" srcOrd="0" destOrd="0" presId="urn:microsoft.com/office/officeart/2005/8/layout/balance1"/>
    <dgm:cxn modelId="{FDCC67C5-1FAC-40AC-9895-765794A5A09B}" type="presOf" srcId="{1D9728C4-5743-4B95-BF7E-6FEB3179163D}" destId="{427B925C-1068-41CD-A277-991CDFB7C164}" srcOrd="0" destOrd="0" presId="urn:microsoft.com/office/officeart/2005/8/layout/balance1"/>
    <dgm:cxn modelId="{079E0ECA-C617-4612-AD66-FE4ECAD192E0}" type="presOf" srcId="{26BAD13F-11EB-46A2-BC8D-9205E5AD4711}" destId="{751DBB39-9AA1-4EBF-974D-BD93AF47B03D}" srcOrd="0" destOrd="0" presId="urn:microsoft.com/office/officeart/2005/8/layout/balance1"/>
    <dgm:cxn modelId="{481099D5-CC89-4354-B10F-C9D4CB657028}" type="presOf" srcId="{3623EED3-8495-4420-A056-50D65CC1C55C}" destId="{0471C120-D1CB-4A3A-AF05-78950C0651C9}" srcOrd="0" destOrd="0" presId="urn:microsoft.com/office/officeart/2005/8/layout/balance1"/>
    <dgm:cxn modelId="{1D1735D6-34E3-4081-A882-ACBF127808E1}" type="presOf" srcId="{88B80849-FF30-47AE-9C02-0E84BFF6EAB6}" destId="{F93E6363-F96F-40EF-BA04-68E59D0B891E}" srcOrd="0" destOrd="0" presId="urn:microsoft.com/office/officeart/2005/8/layout/balance1"/>
    <dgm:cxn modelId="{C707D7EE-3C98-49CE-995A-37E205CE1C47}" type="presOf" srcId="{899FA28E-FEAC-4501-88EC-8131108D20DF}" destId="{97709386-D9A4-4D99-957A-67541E51159D}" srcOrd="0" destOrd="0" presId="urn:microsoft.com/office/officeart/2005/8/layout/balance1"/>
    <dgm:cxn modelId="{08BF48F7-02DD-41E5-A017-D3A20FDFBEB2}" srcId="{0EB02D50-D5CD-4940-BED5-6A6220369B62}" destId="{899FA28E-FEAC-4501-88EC-8131108D20DF}" srcOrd="1" destOrd="0" parTransId="{7B9AFFB5-0E5D-493C-9B48-A52C40017690}" sibTransId="{042E6B65-0186-45D5-A86A-0122E6B54DF7}"/>
    <dgm:cxn modelId="{CB1AE7FB-FB50-4BA4-8B2D-850B8751CAC7}" type="presOf" srcId="{8E73FEF0-10E1-46A4-99E5-8A4D9FD80706}" destId="{278C0D66-7A07-40FA-85F6-858833FDB130}" srcOrd="0" destOrd="0" presId="urn:microsoft.com/office/officeart/2005/8/layout/balance1"/>
    <dgm:cxn modelId="{DFB28A9D-798F-4472-BA05-6C852ED6EBC3}" type="presParOf" srcId="{751DBB39-9AA1-4EBF-974D-BD93AF47B03D}" destId="{5AC213FB-282F-4B88-92C7-99584C876B37}" srcOrd="0" destOrd="0" presId="urn:microsoft.com/office/officeart/2005/8/layout/balance1"/>
    <dgm:cxn modelId="{47BBC913-1FFF-4206-939B-D6C37CE96DDD}" type="presParOf" srcId="{751DBB39-9AA1-4EBF-974D-BD93AF47B03D}" destId="{CC8E8B58-C964-4726-A65F-D6D47A41C98A}" srcOrd="1" destOrd="0" presId="urn:microsoft.com/office/officeart/2005/8/layout/balance1"/>
    <dgm:cxn modelId="{3047EFCB-30E5-4545-8113-5902BCFBD5A3}" type="presParOf" srcId="{CC8E8B58-C964-4726-A65F-D6D47A41C98A}" destId="{278C0D66-7A07-40FA-85F6-858833FDB130}" srcOrd="0" destOrd="0" presId="urn:microsoft.com/office/officeart/2005/8/layout/balance1"/>
    <dgm:cxn modelId="{BA89E49C-0711-4489-AC3D-015A18EFB3E9}" type="presParOf" srcId="{CC8E8B58-C964-4726-A65F-D6D47A41C98A}" destId="{6E38BED6-6B5C-49B1-9BB6-0803A1B5EA96}" srcOrd="1" destOrd="0" presId="urn:microsoft.com/office/officeart/2005/8/layout/balance1"/>
    <dgm:cxn modelId="{1C7D4D5C-3322-45AD-984B-7FB641E155EE}" type="presParOf" srcId="{751DBB39-9AA1-4EBF-974D-BD93AF47B03D}" destId="{129CE35B-A66A-4A8D-86EA-3789DB4EFC30}" srcOrd="2" destOrd="0" presId="urn:microsoft.com/office/officeart/2005/8/layout/balance1"/>
    <dgm:cxn modelId="{9BD82EBC-65CA-4B55-B3C9-DE021720BFEE}" type="presParOf" srcId="{129CE35B-A66A-4A8D-86EA-3789DB4EFC30}" destId="{26D6B4CC-1297-4565-AF4C-4730E2E6BC9A}" srcOrd="0" destOrd="0" presId="urn:microsoft.com/office/officeart/2005/8/layout/balance1"/>
    <dgm:cxn modelId="{6E278609-C50F-46A0-ADF1-97D9A33F8D0C}" type="presParOf" srcId="{129CE35B-A66A-4A8D-86EA-3789DB4EFC30}" destId="{2E71F495-071E-446B-B907-FA4737E2EB98}" srcOrd="1" destOrd="0" presId="urn:microsoft.com/office/officeart/2005/8/layout/balance1"/>
    <dgm:cxn modelId="{3C763141-6315-4E1D-803B-9145FD9C050D}" type="presParOf" srcId="{129CE35B-A66A-4A8D-86EA-3789DB4EFC30}" destId="{32B5D8C3-8A48-40B1-B943-271FE2783350}" srcOrd="2" destOrd="0" presId="urn:microsoft.com/office/officeart/2005/8/layout/balance1"/>
    <dgm:cxn modelId="{AFF75CB3-AD68-4964-AC83-963BE9FEF53E}" type="presParOf" srcId="{129CE35B-A66A-4A8D-86EA-3789DB4EFC30}" destId="{427B925C-1068-41CD-A277-991CDFB7C164}" srcOrd="3" destOrd="0" presId="urn:microsoft.com/office/officeart/2005/8/layout/balance1"/>
    <dgm:cxn modelId="{EE740113-CD10-4B75-ACBE-83C7D38B6305}" type="presParOf" srcId="{129CE35B-A66A-4A8D-86EA-3789DB4EFC30}" destId="{97709386-D9A4-4D99-957A-67541E51159D}" srcOrd="4" destOrd="0" presId="urn:microsoft.com/office/officeart/2005/8/layout/balance1"/>
    <dgm:cxn modelId="{8295C80B-E326-4938-954F-C51CAD1A145A}" type="presParOf" srcId="{129CE35B-A66A-4A8D-86EA-3789DB4EFC30}" destId="{0471C120-D1CB-4A3A-AF05-78950C0651C9}" srcOrd="5" destOrd="0" presId="urn:microsoft.com/office/officeart/2005/8/layout/balance1"/>
    <dgm:cxn modelId="{30C71340-B14C-4B05-A01F-7795AA9D6CCC}" type="presParOf" srcId="{129CE35B-A66A-4A8D-86EA-3789DB4EFC30}" destId="{EEE931B0-9BB0-4A3A-939A-4F049B949891}" srcOrd="6" destOrd="0" presId="urn:microsoft.com/office/officeart/2005/8/layout/balance1"/>
    <dgm:cxn modelId="{827A5EBD-D842-4D81-BFA5-6D172FBC4E07}" type="presParOf" srcId="{129CE35B-A66A-4A8D-86EA-3789DB4EFC30}" destId="{F93E6363-F96F-40EF-BA04-68E59D0B891E}" srcOrd="7" destOrd="0" presId="urn:microsoft.com/office/officeart/2005/8/layout/balance1"/>
    <dgm:cxn modelId="{150FD0CB-1AB1-4CB7-B68B-285F1D779CE2}" type="presParOf" srcId="{129CE35B-A66A-4A8D-86EA-3789DB4EFC30}" destId="{126CAED1-73A8-4303-9533-658A073104C2}" srcOrd="8" destOrd="0" presId="urn:microsoft.com/office/officeart/2005/8/layout/balance1"/>
    <dgm:cxn modelId="{5E53699B-0CAF-4442-9E9A-AE0D0283C606}" type="presParOf" srcId="{129CE35B-A66A-4A8D-86EA-3789DB4EFC30}" destId="{2F5D2073-32DC-4BCD-8FFF-95C12FE5AC44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2145C6-198F-40BB-B5B3-E03911B98FC6}" type="doc">
      <dgm:prSet loTypeId="urn:microsoft.com/office/officeart/2005/8/layout/hList7" loCatId="list" qsTypeId="urn:microsoft.com/office/officeart/2005/8/quickstyle/simple1" qsCatId="simple" csTypeId="urn:microsoft.com/office/officeart/2005/8/colors/accent0_3" csCatId="mainScheme" phldr="1"/>
      <dgm:spPr/>
    </dgm:pt>
    <dgm:pt modelId="{AC126771-394B-4202-B60F-7866CBC81F7B}">
      <dgm:prSet phldrT="[Texte]"/>
      <dgm:spPr/>
      <dgm:t>
        <a:bodyPr/>
        <a:lstStyle/>
        <a:p>
          <a:r>
            <a:rPr lang="fr-BE" dirty="0"/>
            <a:t>Population</a:t>
          </a:r>
        </a:p>
      </dgm:t>
    </dgm:pt>
    <dgm:pt modelId="{14951CAD-7015-4F1C-BDEA-4AF3CA0BAD5D}" type="parTrans" cxnId="{F906612D-BC80-459C-A6C5-B02137BC8033}">
      <dgm:prSet/>
      <dgm:spPr/>
      <dgm:t>
        <a:bodyPr/>
        <a:lstStyle/>
        <a:p>
          <a:endParaRPr lang="fr-BE"/>
        </a:p>
      </dgm:t>
    </dgm:pt>
    <dgm:pt modelId="{3F3E38A9-BB3B-4621-8DF4-9A1F6D197A4C}" type="sibTrans" cxnId="{F906612D-BC80-459C-A6C5-B02137BC8033}">
      <dgm:prSet/>
      <dgm:spPr/>
      <dgm:t>
        <a:bodyPr/>
        <a:lstStyle/>
        <a:p>
          <a:endParaRPr lang="fr-BE"/>
        </a:p>
      </dgm:t>
    </dgm:pt>
    <dgm:pt modelId="{082644AD-3294-4D86-896F-B12B98EFEAFA}">
      <dgm:prSet phldrT="[Texte]"/>
      <dgm:spPr/>
      <dgm:t>
        <a:bodyPr/>
        <a:lstStyle/>
        <a:p>
          <a:r>
            <a:rPr lang="fr-BE" dirty="0"/>
            <a:t>Molécule</a:t>
          </a:r>
        </a:p>
      </dgm:t>
    </dgm:pt>
    <dgm:pt modelId="{7B75D431-2DBF-4918-8292-B1CCC9C1AE90}" type="parTrans" cxnId="{B39110DF-B69E-4FFF-8325-ECF41B4DF880}">
      <dgm:prSet/>
      <dgm:spPr/>
      <dgm:t>
        <a:bodyPr/>
        <a:lstStyle/>
        <a:p>
          <a:endParaRPr lang="fr-BE"/>
        </a:p>
      </dgm:t>
    </dgm:pt>
    <dgm:pt modelId="{7E643A81-7E0F-4658-BC3E-4F3388ADD98F}" type="sibTrans" cxnId="{B39110DF-B69E-4FFF-8325-ECF41B4DF880}">
      <dgm:prSet/>
      <dgm:spPr/>
      <dgm:t>
        <a:bodyPr/>
        <a:lstStyle/>
        <a:p>
          <a:endParaRPr lang="fr-BE"/>
        </a:p>
      </dgm:t>
    </dgm:pt>
    <dgm:pt modelId="{6CC93CA8-4371-4A0F-95DC-E1DDFCEF1116}">
      <dgm:prSet phldrT="[Texte]"/>
      <dgm:spPr/>
      <dgm:t>
        <a:bodyPr/>
        <a:lstStyle/>
        <a:p>
          <a:r>
            <a:rPr lang="fr-BE" dirty="0"/>
            <a:t>Exposition</a:t>
          </a:r>
        </a:p>
      </dgm:t>
    </dgm:pt>
    <dgm:pt modelId="{CAD215D4-495E-4960-AA2F-C93DEC042B0D}" type="parTrans" cxnId="{1924016B-6964-4B96-B977-320CA3213440}">
      <dgm:prSet/>
      <dgm:spPr/>
      <dgm:t>
        <a:bodyPr/>
        <a:lstStyle/>
        <a:p>
          <a:endParaRPr lang="fr-BE"/>
        </a:p>
      </dgm:t>
    </dgm:pt>
    <dgm:pt modelId="{8B300B0B-3C9E-4AFC-B183-976A5E6F3427}" type="sibTrans" cxnId="{1924016B-6964-4B96-B977-320CA3213440}">
      <dgm:prSet/>
      <dgm:spPr/>
      <dgm:t>
        <a:bodyPr/>
        <a:lstStyle/>
        <a:p>
          <a:endParaRPr lang="fr-BE"/>
        </a:p>
      </dgm:t>
    </dgm:pt>
    <dgm:pt modelId="{FF19F7BC-C188-40F7-A133-44119A25F697}" type="pres">
      <dgm:prSet presAssocID="{162145C6-198F-40BB-B5B3-E03911B98FC6}" presName="Name0" presStyleCnt="0">
        <dgm:presLayoutVars>
          <dgm:dir/>
          <dgm:resizeHandles val="exact"/>
        </dgm:presLayoutVars>
      </dgm:prSet>
      <dgm:spPr/>
    </dgm:pt>
    <dgm:pt modelId="{B200DBDB-6F70-40B2-8196-A6E28023E8BC}" type="pres">
      <dgm:prSet presAssocID="{162145C6-198F-40BB-B5B3-E03911B98FC6}" presName="fgShape" presStyleLbl="fgShp" presStyleIdx="0" presStyleCnt="1"/>
      <dgm:spPr/>
    </dgm:pt>
    <dgm:pt modelId="{7F67ED30-222A-4652-B3D0-07E405A604F6}" type="pres">
      <dgm:prSet presAssocID="{162145C6-198F-40BB-B5B3-E03911B98FC6}" presName="linComp" presStyleCnt="0"/>
      <dgm:spPr/>
    </dgm:pt>
    <dgm:pt modelId="{06117D70-FE3D-4A95-AAA3-3715741F48EB}" type="pres">
      <dgm:prSet presAssocID="{AC126771-394B-4202-B60F-7866CBC81F7B}" presName="compNode" presStyleCnt="0"/>
      <dgm:spPr/>
    </dgm:pt>
    <dgm:pt modelId="{82C535E9-124A-4C4D-AFE9-3F213B025960}" type="pres">
      <dgm:prSet presAssocID="{AC126771-394B-4202-B60F-7866CBC81F7B}" presName="bkgdShape" presStyleLbl="node1" presStyleIdx="0" presStyleCnt="3"/>
      <dgm:spPr/>
    </dgm:pt>
    <dgm:pt modelId="{67F2FBD4-1FCE-4D79-A42B-7C433898A72A}" type="pres">
      <dgm:prSet presAssocID="{AC126771-394B-4202-B60F-7866CBC81F7B}" presName="nodeTx" presStyleLbl="node1" presStyleIdx="0" presStyleCnt="3">
        <dgm:presLayoutVars>
          <dgm:bulletEnabled val="1"/>
        </dgm:presLayoutVars>
      </dgm:prSet>
      <dgm:spPr/>
    </dgm:pt>
    <dgm:pt modelId="{D1390D1E-2F8E-457F-9781-8A0FC2D6FDB6}" type="pres">
      <dgm:prSet presAssocID="{AC126771-394B-4202-B60F-7866CBC81F7B}" presName="invisiNode" presStyleLbl="node1" presStyleIdx="0" presStyleCnt="3"/>
      <dgm:spPr/>
    </dgm:pt>
    <dgm:pt modelId="{EFB4C4DA-ED23-4EC5-BF02-54283E5C13DE}" type="pres">
      <dgm:prSet presAssocID="{AC126771-394B-4202-B60F-7866CBC81F7B}" presName="imagNode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Femme dans la foule"/>
        </a:ext>
      </dgm:extLst>
    </dgm:pt>
    <dgm:pt modelId="{31EC46E5-1683-4CDB-843C-62EDD27D555B}" type="pres">
      <dgm:prSet presAssocID="{3F3E38A9-BB3B-4621-8DF4-9A1F6D197A4C}" presName="sibTrans" presStyleLbl="sibTrans2D1" presStyleIdx="0" presStyleCnt="0"/>
      <dgm:spPr/>
    </dgm:pt>
    <dgm:pt modelId="{8E2EC896-E722-4C6A-A6E6-40B3FB7C7A14}" type="pres">
      <dgm:prSet presAssocID="{082644AD-3294-4D86-896F-B12B98EFEAFA}" presName="compNode" presStyleCnt="0"/>
      <dgm:spPr/>
    </dgm:pt>
    <dgm:pt modelId="{08B8B1F0-EFB9-44B5-B962-3FFCAF57D614}" type="pres">
      <dgm:prSet presAssocID="{082644AD-3294-4D86-896F-B12B98EFEAFA}" presName="bkgdShape" presStyleLbl="node1" presStyleIdx="1" presStyleCnt="3" custLinFactNeighborX="0" custLinFactNeighborY="-1056"/>
      <dgm:spPr/>
    </dgm:pt>
    <dgm:pt modelId="{7A20B866-F5A0-4164-A44D-D2EF292F1A9F}" type="pres">
      <dgm:prSet presAssocID="{082644AD-3294-4D86-896F-B12B98EFEAFA}" presName="nodeTx" presStyleLbl="node1" presStyleIdx="1" presStyleCnt="3">
        <dgm:presLayoutVars>
          <dgm:bulletEnabled val="1"/>
        </dgm:presLayoutVars>
      </dgm:prSet>
      <dgm:spPr/>
    </dgm:pt>
    <dgm:pt modelId="{DDE9C088-5C79-4DDB-8F59-D08468F05C1A}" type="pres">
      <dgm:prSet presAssocID="{082644AD-3294-4D86-896F-B12B98EFEAFA}" presName="invisiNode" presStyleLbl="node1" presStyleIdx="1" presStyleCnt="3"/>
      <dgm:spPr/>
    </dgm:pt>
    <dgm:pt modelId="{A3AF7B34-31CB-45C6-B4D0-321BAC3BB090}" type="pres">
      <dgm:prSet presAssocID="{082644AD-3294-4D86-896F-B12B98EFEAFA}" presName="imagNode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Équations sur tableau noir"/>
        </a:ext>
      </dgm:extLst>
    </dgm:pt>
    <dgm:pt modelId="{26428100-8ED9-43C4-A4F7-4CAEF9B8E709}" type="pres">
      <dgm:prSet presAssocID="{7E643A81-7E0F-4658-BC3E-4F3388ADD98F}" presName="sibTrans" presStyleLbl="sibTrans2D1" presStyleIdx="0" presStyleCnt="0"/>
      <dgm:spPr/>
    </dgm:pt>
    <dgm:pt modelId="{3261C51F-EACA-4341-8F47-398B4717700B}" type="pres">
      <dgm:prSet presAssocID="{6CC93CA8-4371-4A0F-95DC-E1DDFCEF1116}" presName="compNode" presStyleCnt="0"/>
      <dgm:spPr/>
    </dgm:pt>
    <dgm:pt modelId="{90690640-724C-45E8-8CB1-30F423C73398}" type="pres">
      <dgm:prSet presAssocID="{6CC93CA8-4371-4A0F-95DC-E1DDFCEF1116}" presName="bkgdShape" presStyleLbl="node1" presStyleIdx="2" presStyleCnt="3" custLinFactNeighborX="-939"/>
      <dgm:spPr/>
    </dgm:pt>
    <dgm:pt modelId="{BEE40209-7831-4E9B-A3B9-9844F5F550FE}" type="pres">
      <dgm:prSet presAssocID="{6CC93CA8-4371-4A0F-95DC-E1DDFCEF1116}" presName="nodeTx" presStyleLbl="node1" presStyleIdx="2" presStyleCnt="3">
        <dgm:presLayoutVars>
          <dgm:bulletEnabled val="1"/>
        </dgm:presLayoutVars>
      </dgm:prSet>
      <dgm:spPr/>
    </dgm:pt>
    <dgm:pt modelId="{764750D5-38E2-4B07-B3A9-F47C810DB32C}" type="pres">
      <dgm:prSet presAssocID="{6CC93CA8-4371-4A0F-95DC-E1DDFCEF1116}" presName="invisiNode" presStyleLbl="node1" presStyleIdx="2" presStyleCnt="3"/>
      <dgm:spPr/>
    </dgm:pt>
    <dgm:pt modelId="{6DED9F35-32BC-42F6-B25D-9446B37AE684}" type="pres">
      <dgm:prSet presAssocID="{6CC93CA8-4371-4A0F-95DC-E1DDFCEF1116}" presName="imagNode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Jeune pousses croissant au sol dans des caissons"/>
        </a:ext>
      </dgm:extLst>
    </dgm:pt>
  </dgm:ptLst>
  <dgm:cxnLst>
    <dgm:cxn modelId="{4F2AC91E-D2FB-4DD9-BA86-8169EE5EEC7A}" type="presOf" srcId="{082644AD-3294-4D86-896F-B12B98EFEAFA}" destId="{08B8B1F0-EFB9-44B5-B962-3FFCAF57D614}" srcOrd="0" destOrd="0" presId="urn:microsoft.com/office/officeart/2005/8/layout/hList7"/>
    <dgm:cxn modelId="{F906612D-BC80-459C-A6C5-B02137BC8033}" srcId="{162145C6-198F-40BB-B5B3-E03911B98FC6}" destId="{AC126771-394B-4202-B60F-7866CBC81F7B}" srcOrd="0" destOrd="0" parTransId="{14951CAD-7015-4F1C-BDEA-4AF3CA0BAD5D}" sibTransId="{3F3E38A9-BB3B-4621-8DF4-9A1F6D197A4C}"/>
    <dgm:cxn modelId="{1924016B-6964-4B96-B977-320CA3213440}" srcId="{162145C6-198F-40BB-B5B3-E03911B98FC6}" destId="{6CC93CA8-4371-4A0F-95DC-E1DDFCEF1116}" srcOrd="2" destOrd="0" parTransId="{CAD215D4-495E-4960-AA2F-C93DEC042B0D}" sibTransId="{8B300B0B-3C9E-4AFC-B183-976A5E6F3427}"/>
    <dgm:cxn modelId="{EEF65885-84DF-48A3-B281-F4F1DCA17D71}" type="presOf" srcId="{3F3E38A9-BB3B-4621-8DF4-9A1F6D197A4C}" destId="{31EC46E5-1683-4CDB-843C-62EDD27D555B}" srcOrd="0" destOrd="0" presId="urn:microsoft.com/office/officeart/2005/8/layout/hList7"/>
    <dgm:cxn modelId="{E12A8093-09D5-4EF4-A0D5-8AED0F1F85A5}" type="presOf" srcId="{6CC93CA8-4371-4A0F-95DC-E1DDFCEF1116}" destId="{BEE40209-7831-4E9B-A3B9-9844F5F550FE}" srcOrd="1" destOrd="0" presId="urn:microsoft.com/office/officeart/2005/8/layout/hList7"/>
    <dgm:cxn modelId="{30C3F59B-1F2B-443D-91DC-D0C780F20AF1}" type="presOf" srcId="{082644AD-3294-4D86-896F-B12B98EFEAFA}" destId="{7A20B866-F5A0-4164-A44D-D2EF292F1A9F}" srcOrd="1" destOrd="0" presId="urn:microsoft.com/office/officeart/2005/8/layout/hList7"/>
    <dgm:cxn modelId="{FE187E9C-27F1-4A49-A883-9CF107DB5377}" type="presOf" srcId="{AC126771-394B-4202-B60F-7866CBC81F7B}" destId="{67F2FBD4-1FCE-4D79-A42B-7C433898A72A}" srcOrd="1" destOrd="0" presId="urn:microsoft.com/office/officeart/2005/8/layout/hList7"/>
    <dgm:cxn modelId="{449B81AA-6ADD-4382-B1C6-8244F947C9FB}" type="presOf" srcId="{7E643A81-7E0F-4658-BC3E-4F3388ADD98F}" destId="{26428100-8ED9-43C4-A4F7-4CAEF9B8E709}" srcOrd="0" destOrd="0" presId="urn:microsoft.com/office/officeart/2005/8/layout/hList7"/>
    <dgm:cxn modelId="{7718BFB9-EA36-40C0-9DED-5DA7F4CD8F19}" type="presOf" srcId="{162145C6-198F-40BB-B5B3-E03911B98FC6}" destId="{FF19F7BC-C188-40F7-A133-44119A25F697}" srcOrd="0" destOrd="0" presId="urn:microsoft.com/office/officeart/2005/8/layout/hList7"/>
    <dgm:cxn modelId="{F0CB36BD-FB73-49ED-A1A0-801C65BEF29C}" type="presOf" srcId="{AC126771-394B-4202-B60F-7866CBC81F7B}" destId="{82C535E9-124A-4C4D-AFE9-3F213B025960}" srcOrd="0" destOrd="0" presId="urn:microsoft.com/office/officeart/2005/8/layout/hList7"/>
    <dgm:cxn modelId="{BB02EBDA-D207-4BE0-889C-AC7D9EFFCB21}" type="presOf" srcId="{6CC93CA8-4371-4A0F-95DC-E1DDFCEF1116}" destId="{90690640-724C-45E8-8CB1-30F423C73398}" srcOrd="0" destOrd="0" presId="urn:microsoft.com/office/officeart/2005/8/layout/hList7"/>
    <dgm:cxn modelId="{B39110DF-B69E-4FFF-8325-ECF41B4DF880}" srcId="{162145C6-198F-40BB-B5B3-E03911B98FC6}" destId="{082644AD-3294-4D86-896F-B12B98EFEAFA}" srcOrd="1" destOrd="0" parTransId="{7B75D431-2DBF-4918-8292-B1CCC9C1AE90}" sibTransId="{7E643A81-7E0F-4658-BC3E-4F3388ADD98F}"/>
    <dgm:cxn modelId="{2BDA2C2E-9CDB-4FA0-B9BC-55FC0A707592}" type="presParOf" srcId="{FF19F7BC-C188-40F7-A133-44119A25F697}" destId="{B200DBDB-6F70-40B2-8196-A6E28023E8BC}" srcOrd="0" destOrd="0" presId="urn:microsoft.com/office/officeart/2005/8/layout/hList7"/>
    <dgm:cxn modelId="{260163EB-452B-44DD-9D7C-E1F228A2CE08}" type="presParOf" srcId="{FF19F7BC-C188-40F7-A133-44119A25F697}" destId="{7F67ED30-222A-4652-B3D0-07E405A604F6}" srcOrd="1" destOrd="0" presId="urn:microsoft.com/office/officeart/2005/8/layout/hList7"/>
    <dgm:cxn modelId="{27A2BCAA-47EB-43A7-9BB2-FC94778998CF}" type="presParOf" srcId="{7F67ED30-222A-4652-B3D0-07E405A604F6}" destId="{06117D70-FE3D-4A95-AAA3-3715741F48EB}" srcOrd="0" destOrd="0" presId="urn:microsoft.com/office/officeart/2005/8/layout/hList7"/>
    <dgm:cxn modelId="{C01ABB0F-A5E3-4E38-962E-5ACBCE4511AC}" type="presParOf" srcId="{06117D70-FE3D-4A95-AAA3-3715741F48EB}" destId="{82C535E9-124A-4C4D-AFE9-3F213B025960}" srcOrd="0" destOrd="0" presId="urn:microsoft.com/office/officeart/2005/8/layout/hList7"/>
    <dgm:cxn modelId="{C9A89CF0-D3BE-4CB2-ABB8-7ECDC766A55A}" type="presParOf" srcId="{06117D70-FE3D-4A95-AAA3-3715741F48EB}" destId="{67F2FBD4-1FCE-4D79-A42B-7C433898A72A}" srcOrd="1" destOrd="0" presId="urn:microsoft.com/office/officeart/2005/8/layout/hList7"/>
    <dgm:cxn modelId="{BAE1F903-87DF-46EA-90AC-1C99E4B310FF}" type="presParOf" srcId="{06117D70-FE3D-4A95-AAA3-3715741F48EB}" destId="{D1390D1E-2F8E-457F-9781-8A0FC2D6FDB6}" srcOrd="2" destOrd="0" presId="urn:microsoft.com/office/officeart/2005/8/layout/hList7"/>
    <dgm:cxn modelId="{A1FDBC1F-6270-4F8C-8022-A1F3CA93C378}" type="presParOf" srcId="{06117D70-FE3D-4A95-AAA3-3715741F48EB}" destId="{EFB4C4DA-ED23-4EC5-BF02-54283E5C13DE}" srcOrd="3" destOrd="0" presId="urn:microsoft.com/office/officeart/2005/8/layout/hList7"/>
    <dgm:cxn modelId="{C4880129-641B-474A-8B72-DBA775556419}" type="presParOf" srcId="{7F67ED30-222A-4652-B3D0-07E405A604F6}" destId="{31EC46E5-1683-4CDB-843C-62EDD27D555B}" srcOrd="1" destOrd="0" presId="urn:microsoft.com/office/officeart/2005/8/layout/hList7"/>
    <dgm:cxn modelId="{6EEB333E-CEB1-40E2-9CB1-2BDC5263065E}" type="presParOf" srcId="{7F67ED30-222A-4652-B3D0-07E405A604F6}" destId="{8E2EC896-E722-4C6A-A6E6-40B3FB7C7A14}" srcOrd="2" destOrd="0" presId="urn:microsoft.com/office/officeart/2005/8/layout/hList7"/>
    <dgm:cxn modelId="{F35D6FDC-FE57-4CAA-8176-465E68473CA5}" type="presParOf" srcId="{8E2EC896-E722-4C6A-A6E6-40B3FB7C7A14}" destId="{08B8B1F0-EFB9-44B5-B962-3FFCAF57D614}" srcOrd="0" destOrd="0" presId="urn:microsoft.com/office/officeart/2005/8/layout/hList7"/>
    <dgm:cxn modelId="{E0C6BD2E-4759-4F6D-BDE3-65A4E744A37A}" type="presParOf" srcId="{8E2EC896-E722-4C6A-A6E6-40B3FB7C7A14}" destId="{7A20B866-F5A0-4164-A44D-D2EF292F1A9F}" srcOrd="1" destOrd="0" presId="urn:microsoft.com/office/officeart/2005/8/layout/hList7"/>
    <dgm:cxn modelId="{B563B299-B4DD-4B32-8731-E16DE1D15F77}" type="presParOf" srcId="{8E2EC896-E722-4C6A-A6E6-40B3FB7C7A14}" destId="{DDE9C088-5C79-4DDB-8F59-D08468F05C1A}" srcOrd="2" destOrd="0" presId="urn:microsoft.com/office/officeart/2005/8/layout/hList7"/>
    <dgm:cxn modelId="{D4534974-EB5E-4BD9-8433-7956CC4516F7}" type="presParOf" srcId="{8E2EC896-E722-4C6A-A6E6-40B3FB7C7A14}" destId="{A3AF7B34-31CB-45C6-B4D0-321BAC3BB090}" srcOrd="3" destOrd="0" presId="urn:microsoft.com/office/officeart/2005/8/layout/hList7"/>
    <dgm:cxn modelId="{6B624214-1FD1-4AE4-AA6F-CFD5A58F0229}" type="presParOf" srcId="{7F67ED30-222A-4652-B3D0-07E405A604F6}" destId="{26428100-8ED9-43C4-A4F7-4CAEF9B8E709}" srcOrd="3" destOrd="0" presId="urn:microsoft.com/office/officeart/2005/8/layout/hList7"/>
    <dgm:cxn modelId="{A69AACEF-7870-4698-831E-19FFB290FA90}" type="presParOf" srcId="{7F67ED30-222A-4652-B3D0-07E405A604F6}" destId="{3261C51F-EACA-4341-8F47-398B4717700B}" srcOrd="4" destOrd="0" presId="urn:microsoft.com/office/officeart/2005/8/layout/hList7"/>
    <dgm:cxn modelId="{93962CBC-4BA9-4168-9154-00133DA4D9BE}" type="presParOf" srcId="{3261C51F-EACA-4341-8F47-398B4717700B}" destId="{90690640-724C-45E8-8CB1-30F423C73398}" srcOrd="0" destOrd="0" presId="urn:microsoft.com/office/officeart/2005/8/layout/hList7"/>
    <dgm:cxn modelId="{2EDB84B9-9EB8-4BF5-9322-C1ABB4521265}" type="presParOf" srcId="{3261C51F-EACA-4341-8F47-398B4717700B}" destId="{BEE40209-7831-4E9B-A3B9-9844F5F550FE}" srcOrd="1" destOrd="0" presId="urn:microsoft.com/office/officeart/2005/8/layout/hList7"/>
    <dgm:cxn modelId="{A5345035-F3B5-499E-8A54-404050D06853}" type="presParOf" srcId="{3261C51F-EACA-4341-8F47-398B4717700B}" destId="{764750D5-38E2-4B07-B3A9-F47C810DB32C}" srcOrd="2" destOrd="0" presId="urn:microsoft.com/office/officeart/2005/8/layout/hList7"/>
    <dgm:cxn modelId="{F7B16D9C-3FA0-4628-B333-9A288EF13EE0}" type="presParOf" srcId="{3261C51F-EACA-4341-8F47-398B4717700B}" destId="{6DED9F35-32BC-42F6-B25D-9446B37AE6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101F48-5269-4668-A750-30A54174B64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6DC28F44-96DF-4D81-8070-B739DC91DDFE}">
      <dgm:prSet phldrT="[Texte]"/>
      <dgm:spPr/>
      <dgm:t>
        <a:bodyPr/>
        <a:lstStyle/>
        <a:p>
          <a:r>
            <a:rPr lang="fr-BE" dirty="0"/>
            <a:t>Sponsor – Effet néfaste </a:t>
          </a:r>
        </a:p>
      </dgm:t>
    </dgm:pt>
    <dgm:pt modelId="{E48C23CF-C8BE-4479-BEA7-AB395E308191}" type="parTrans" cxnId="{5D0F1299-4572-4CBD-A0E6-8F17E5F1CF73}">
      <dgm:prSet/>
      <dgm:spPr/>
      <dgm:t>
        <a:bodyPr/>
        <a:lstStyle/>
        <a:p>
          <a:endParaRPr lang="fr-BE"/>
        </a:p>
      </dgm:t>
    </dgm:pt>
    <dgm:pt modelId="{238D1194-7CCE-4971-9C6F-9C92FD172268}" type="sibTrans" cxnId="{5D0F1299-4572-4CBD-A0E6-8F17E5F1CF73}">
      <dgm:prSet/>
      <dgm:spPr/>
      <dgm:t>
        <a:bodyPr/>
        <a:lstStyle/>
        <a:p>
          <a:endParaRPr lang="fr-BE"/>
        </a:p>
      </dgm:t>
    </dgm:pt>
    <dgm:pt modelId="{48BB6991-76F5-4644-A949-A463888F6B70}">
      <dgm:prSet phldrT="[Texte]"/>
      <dgm:spPr/>
      <dgm:t>
        <a:bodyPr/>
        <a:lstStyle/>
        <a:p>
          <a:r>
            <a:rPr lang="fr-BE" dirty="0"/>
            <a:t>NON 50%</a:t>
          </a:r>
        </a:p>
      </dgm:t>
    </dgm:pt>
    <dgm:pt modelId="{A68C5F31-C2E8-4DCC-B097-38B375082ACF}" type="parTrans" cxnId="{922B6BAF-C97D-4293-9839-DA01BA460D99}">
      <dgm:prSet/>
      <dgm:spPr/>
      <dgm:t>
        <a:bodyPr/>
        <a:lstStyle/>
        <a:p>
          <a:endParaRPr lang="fr-BE"/>
        </a:p>
      </dgm:t>
    </dgm:pt>
    <dgm:pt modelId="{55A003B5-7B27-433C-8929-5772214BC6A1}" type="sibTrans" cxnId="{922B6BAF-C97D-4293-9839-DA01BA460D99}">
      <dgm:prSet/>
      <dgm:spPr/>
      <dgm:t>
        <a:bodyPr/>
        <a:lstStyle/>
        <a:p>
          <a:endParaRPr lang="fr-BE"/>
        </a:p>
      </dgm:t>
    </dgm:pt>
    <dgm:pt modelId="{C71E0355-63F0-470E-B8E6-159DF2E5D542}">
      <dgm:prSet phldrT="[Texte]"/>
      <dgm:spPr/>
      <dgm:t>
        <a:bodyPr/>
        <a:lstStyle/>
        <a:p>
          <a:r>
            <a:rPr lang="fr-BE" dirty="0"/>
            <a:t>OUI 18%</a:t>
          </a:r>
        </a:p>
      </dgm:t>
    </dgm:pt>
    <dgm:pt modelId="{07A0C1BB-880E-46CE-97C1-3AD0B4ABCA1F}" type="parTrans" cxnId="{39048DC2-FB46-43C8-A279-96BA6BC80182}">
      <dgm:prSet/>
      <dgm:spPr/>
      <dgm:t>
        <a:bodyPr/>
        <a:lstStyle/>
        <a:p>
          <a:endParaRPr lang="fr-BE"/>
        </a:p>
      </dgm:t>
    </dgm:pt>
    <dgm:pt modelId="{203BD795-652E-4FB2-A540-07402553CC8C}" type="sibTrans" cxnId="{39048DC2-FB46-43C8-A279-96BA6BC80182}">
      <dgm:prSet/>
      <dgm:spPr/>
      <dgm:t>
        <a:bodyPr/>
        <a:lstStyle/>
        <a:p>
          <a:endParaRPr lang="fr-BE"/>
        </a:p>
      </dgm:t>
    </dgm:pt>
    <dgm:pt modelId="{BE2D4340-3BE8-4BAB-8093-70BAF5F8B42C}" type="pres">
      <dgm:prSet presAssocID="{95101F48-5269-4668-A750-30A54174B6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DC511C9-E59E-4B0C-B267-DD421ED97BDE}" type="pres">
      <dgm:prSet presAssocID="{6DC28F44-96DF-4D81-8070-B739DC91DDFE}" presName="hierRoot1" presStyleCnt="0"/>
      <dgm:spPr/>
    </dgm:pt>
    <dgm:pt modelId="{9CEE231F-F4DA-4C36-98DF-64A7CD7129FF}" type="pres">
      <dgm:prSet presAssocID="{6DC28F44-96DF-4D81-8070-B739DC91DDFE}" presName="composite" presStyleCnt="0"/>
      <dgm:spPr/>
    </dgm:pt>
    <dgm:pt modelId="{97D96AA9-98F4-47A9-A6D5-EC75D27A827A}" type="pres">
      <dgm:prSet presAssocID="{6DC28F44-96DF-4D81-8070-B739DC91DDFE}" presName="background" presStyleLbl="node0" presStyleIdx="0" presStyleCnt="1"/>
      <dgm:spPr/>
    </dgm:pt>
    <dgm:pt modelId="{61E28FBC-0D84-4DA4-9BC4-73874203896F}" type="pres">
      <dgm:prSet presAssocID="{6DC28F44-96DF-4D81-8070-B739DC91DDFE}" presName="text" presStyleLbl="fgAcc0" presStyleIdx="0" presStyleCnt="1" custScaleX="250692" custLinFactNeighborX="-2916" custLinFactNeighborY="6815">
        <dgm:presLayoutVars>
          <dgm:chPref val="3"/>
        </dgm:presLayoutVars>
      </dgm:prSet>
      <dgm:spPr/>
    </dgm:pt>
    <dgm:pt modelId="{AA6FA261-57D2-4E9A-BADF-CD1CC4A61679}" type="pres">
      <dgm:prSet presAssocID="{6DC28F44-96DF-4D81-8070-B739DC91DDFE}" presName="hierChild2" presStyleCnt="0"/>
      <dgm:spPr/>
    </dgm:pt>
    <dgm:pt modelId="{5A85E3F1-E3D2-4F86-9A68-D33F470D1F56}" type="pres">
      <dgm:prSet presAssocID="{A68C5F31-C2E8-4DCC-B097-38B375082ACF}" presName="Name10" presStyleLbl="parChTrans1D2" presStyleIdx="0" presStyleCnt="2"/>
      <dgm:spPr/>
    </dgm:pt>
    <dgm:pt modelId="{516FD08F-77E8-4097-A6EB-1CC7A2575C8C}" type="pres">
      <dgm:prSet presAssocID="{48BB6991-76F5-4644-A949-A463888F6B70}" presName="hierRoot2" presStyleCnt="0"/>
      <dgm:spPr/>
    </dgm:pt>
    <dgm:pt modelId="{0DE651A4-9EF8-4EC3-9FBC-891E9A965261}" type="pres">
      <dgm:prSet presAssocID="{48BB6991-76F5-4644-A949-A463888F6B70}" presName="composite2" presStyleCnt="0"/>
      <dgm:spPr/>
    </dgm:pt>
    <dgm:pt modelId="{0CF5CC1E-F75C-4F43-B0D3-39678C2E76A8}" type="pres">
      <dgm:prSet presAssocID="{48BB6991-76F5-4644-A949-A463888F6B70}" presName="background2" presStyleLbl="node2" presStyleIdx="0" presStyleCnt="2"/>
      <dgm:spPr/>
    </dgm:pt>
    <dgm:pt modelId="{59BC356F-8D74-4951-8083-38212F9D0089}" type="pres">
      <dgm:prSet presAssocID="{48BB6991-76F5-4644-A949-A463888F6B70}" presName="text2" presStyleLbl="fgAcc2" presStyleIdx="0" presStyleCnt="2" custScaleX="155620">
        <dgm:presLayoutVars>
          <dgm:chPref val="3"/>
        </dgm:presLayoutVars>
      </dgm:prSet>
      <dgm:spPr/>
    </dgm:pt>
    <dgm:pt modelId="{3BE5D245-D207-4C26-BA4D-5D847C20FAA5}" type="pres">
      <dgm:prSet presAssocID="{48BB6991-76F5-4644-A949-A463888F6B70}" presName="hierChild3" presStyleCnt="0"/>
      <dgm:spPr/>
    </dgm:pt>
    <dgm:pt modelId="{BFFA9511-DD16-41B6-8F2B-3D50CE04DF25}" type="pres">
      <dgm:prSet presAssocID="{07A0C1BB-880E-46CE-97C1-3AD0B4ABCA1F}" presName="Name10" presStyleLbl="parChTrans1D2" presStyleIdx="1" presStyleCnt="2"/>
      <dgm:spPr/>
    </dgm:pt>
    <dgm:pt modelId="{9A800345-4F67-4320-BFBA-FED6A12ADDE1}" type="pres">
      <dgm:prSet presAssocID="{C71E0355-63F0-470E-B8E6-159DF2E5D542}" presName="hierRoot2" presStyleCnt="0"/>
      <dgm:spPr/>
    </dgm:pt>
    <dgm:pt modelId="{03DD4AB0-AC8E-4882-AB8C-7F0534B52062}" type="pres">
      <dgm:prSet presAssocID="{C71E0355-63F0-470E-B8E6-159DF2E5D542}" presName="composite2" presStyleCnt="0"/>
      <dgm:spPr/>
    </dgm:pt>
    <dgm:pt modelId="{30C03EA7-6A4A-4000-8EA3-85C636A9AACE}" type="pres">
      <dgm:prSet presAssocID="{C71E0355-63F0-470E-B8E6-159DF2E5D542}" presName="background2" presStyleLbl="node2" presStyleIdx="1" presStyleCnt="2"/>
      <dgm:spPr/>
    </dgm:pt>
    <dgm:pt modelId="{5F2C509B-FD51-4D02-AE74-90FAB4247AD2}" type="pres">
      <dgm:prSet presAssocID="{C71E0355-63F0-470E-B8E6-159DF2E5D542}" presName="text2" presStyleLbl="fgAcc2" presStyleIdx="1" presStyleCnt="2" custScaleX="168947">
        <dgm:presLayoutVars>
          <dgm:chPref val="3"/>
        </dgm:presLayoutVars>
      </dgm:prSet>
      <dgm:spPr/>
    </dgm:pt>
    <dgm:pt modelId="{3E93C742-AEC4-4D16-A3A9-D335DFCF2EDB}" type="pres">
      <dgm:prSet presAssocID="{C71E0355-63F0-470E-B8E6-159DF2E5D542}" presName="hierChild3" presStyleCnt="0"/>
      <dgm:spPr/>
    </dgm:pt>
  </dgm:ptLst>
  <dgm:cxnLst>
    <dgm:cxn modelId="{8AC73612-F1B3-44C6-9C8D-EB3FD4A2C5AB}" type="presOf" srcId="{95101F48-5269-4668-A750-30A54174B645}" destId="{BE2D4340-3BE8-4BAB-8093-70BAF5F8B42C}" srcOrd="0" destOrd="0" presId="urn:microsoft.com/office/officeart/2005/8/layout/hierarchy1"/>
    <dgm:cxn modelId="{2E6A6B14-B367-4B38-B065-7B0B2F83D051}" type="presOf" srcId="{07A0C1BB-880E-46CE-97C1-3AD0B4ABCA1F}" destId="{BFFA9511-DD16-41B6-8F2B-3D50CE04DF25}" srcOrd="0" destOrd="0" presId="urn:microsoft.com/office/officeart/2005/8/layout/hierarchy1"/>
    <dgm:cxn modelId="{5D0F1299-4572-4CBD-A0E6-8F17E5F1CF73}" srcId="{95101F48-5269-4668-A750-30A54174B645}" destId="{6DC28F44-96DF-4D81-8070-B739DC91DDFE}" srcOrd="0" destOrd="0" parTransId="{E48C23CF-C8BE-4479-BEA7-AB395E308191}" sibTransId="{238D1194-7CCE-4971-9C6F-9C92FD172268}"/>
    <dgm:cxn modelId="{773BE39F-8DA5-47E3-A807-D673369FB381}" type="presOf" srcId="{A68C5F31-C2E8-4DCC-B097-38B375082ACF}" destId="{5A85E3F1-E3D2-4F86-9A68-D33F470D1F56}" srcOrd="0" destOrd="0" presId="urn:microsoft.com/office/officeart/2005/8/layout/hierarchy1"/>
    <dgm:cxn modelId="{2C5397AA-0576-4C34-AF8E-DB1C8939FF46}" type="presOf" srcId="{48BB6991-76F5-4644-A949-A463888F6B70}" destId="{59BC356F-8D74-4951-8083-38212F9D0089}" srcOrd="0" destOrd="0" presId="urn:microsoft.com/office/officeart/2005/8/layout/hierarchy1"/>
    <dgm:cxn modelId="{922B6BAF-C97D-4293-9839-DA01BA460D99}" srcId="{6DC28F44-96DF-4D81-8070-B739DC91DDFE}" destId="{48BB6991-76F5-4644-A949-A463888F6B70}" srcOrd="0" destOrd="0" parTransId="{A68C5F31-C2E8-4DCC-B097-38B375082ACF}" sibTransId="{55A003B5-7B27-433C-8929-5772214BC6A1}"/>
    <dgm:cxn modelId="{371BF0B4-DD39-4D37-939F-C47663557B4A}" type="presOf" srcId="{6DC28F44-96DF-4D81-8070-B739DC91DDFE}" destId="{61E28FBC-0D84-4DA4-9BC4-73874203896F}" srcOrd="0" destOrd="0" presId="urn:microsoft.com/office/officeart/2005/8/layout/hierarchy1"/>
    <dgm:cxn modelId="{39048DC2-FB46-43C8-A279-96BA6BC80182}" srcId="{6DC28F44-96DF-4D81-8070-B739DC91DDFE}" destId="{C71E0355-63F0-470E-B8E6-159DF2E5D542}" srcOrd="1" destOrd="0" parTransId="{07A0C1BB-880E-46CE-97C1-3AD0B4ABCA1F}" sibTransId="{203BD795-652E-4FB2-A540-07402553CC8C}"/>
    <dgm:cxn modelId="{09247FF2-D2FA-4E0E-896A-AC624883E8C7}" type="presOf" srcId="{C71E0355-63F0-470E-B8E6-159DF2E5D542}" destId="{5F2C509B-FD51-4D02-AE74-90FAB4247AD2}" srcOrd="0" destOrd="0" presId="urn:microsoft.com/office/officeart/2005/8/layout/hierarchy1"/>
    <dgm:cxn modelId="{D669D721-E45C-4DF9-965F-BC30E4DEF54F}" type="presParOf" srcId="{BE2D4340-3BE8-4BAB-8093-70BAF5F8B42C}" destId="{0DC511C9-E59E-4B0C-B267-DD421ED97BDE}" srcOrd="0" destOrd="0" presId="urn:microsoft.com/office/officeart/2005/8/layout/hierarchy1"/>
    <dgm:cxn modelId="{0DEC1941-148E-4113-B3DA-5CD669C3D5DE}" type="presParOf" srcId="{0DC511C9-E59E-4B0C-B267-DD421ED97BDE}" destId="{9CEE231F-F4DA-4C36-98DF-64A7CD7129FF}" srcOrd="0" destOrd="0" presId="urn:microsoft.com/office/officeart/2005/8/layout/hierarchy1"/>
    <dgm:cxn modelId="{4F7A54BB-46D0-4485-8CF3-CCFF9F87EFE8}" type="presParOf" srcId="{9CEE231F-F4DA-4C36-98DF-64A7CD7129FF}" destId="{97D96AA9-98F4-47A9-A6D5-EC75D27A827A}" srcOrd="0" destOrd="0" presId="urn:microsoft.com/office/officeart/2005/8/layout/hierarchy1"/>
    <dgm:cxn modelId="{472BFFAD-8AD5-4555-BBDA-EFF4B5A67606}" type="presParOf" srcId="{9CEE231F-F4DA-4C36-98DF-64A7CD7129FF}" destId="{61E28FBC-0D84-4DA4-9BC4-73874203896F}" srcOrd="1" destOrd="0" presId="urn:microsoft.com/office/officeart/2005/8/layout/hierarchy1"/>
    <dgm:cxn modelId="{E2411243-7339-46FC-8458-A29164AF79D5}" type="presParOf" srcId="{0DC511C9-E59E-4B0C-B267-DD421ED97BDE}" destId="{AA6FA261-57D2-4E9A-BADF-CD1CC4A61679}" srcOrd="1" destOrd="0" presId="urn:microsoft.com/office/officeart/2005/8/layout/hierarchy1"/>
    <dgm:cxn modelId="{F6A18859-3E1E-4E1E-BAA3-8AC5EB12D2DC}" type="presParOf" srcId="{AA6FA261-57D2-4E9A-BADF-CD1CC4A61679}" destId="{5A85E3F1-E3D2-4F86-9A68-D33F470D1F56}" srcOrd="0" destOrd="0" presId="urn:microsoft.com/office/officeart/2005/8/layout/hierarchy1"/>
    <dgm:cxn modelId="{6DE0FEC6-8E39-49A0-AED2-47B0BB3FA185}" type="presParOf" srcId="{AA6FA261-57D2-4E9A-BADF-CD1CC4A61679}" destId="{516FD08F-77E8-4097-A6EB-1CC7A2575C8C}" srcOrd="1" destOrd="0" presId="urn:microsoft.com/office/officeart/2005/8/layout/hierarchy1"/>
    <dgm:cxn modelId="{90B895D1-FEE1-4810-A873-B7129C26E6F2}" type="presParOf" srcId="{516FD08F-77E8-4097-A6EB-1CC7A2575C8C}" destId="{0DE651A4-9EF8-4EC3-9FBC-891E9A965261}" srcOrd="0" destOrd="0" presId="urn:microsoft.com/office/officeart/2005/8/layout/hierarchy1"/>
    <dgm:cxn modelId="{E2EDE1EF-2553-4E65-A861-F38015DC6012}" type="presParOf" srcId="{0DE651A4-9EF8-4EC3-9FBC-891E9A965261}" destId="{0CF5CC1E-F75C-4F43-B0D3-39678C2E76A8}" srcOrd="0" destOrd="0" presId="urn:microsoft.com/office/officeart/2005/8/layout/hierarchy1"/>
    <dgm:cxn modelId="{AD02A7CD-ADEA-4BFB-816D-613B8C4CFF4A}" type="presParOf" srcId="{0DE651A4-9EF8-4EC3-9FBC-891E9A965261}" destId="{59BC356F-8D74-4951-8083-38212F9D0089}" srcOrd="1" destOrd="0" presId="urn:microsoft.com/office/officeart/2005/8/layout/hierarchy1"/>
    <dgm:cxn modelId="{556AA2A9-1E66-4159-BC2D-08BC664817EB}" type="presParOf" srcId="{516FD08F-77E8-4097-A6EB-1CC7A2575C8C}" destId="{3BE5D245-D207-4C26-BA4D-5D847C20FAA5}" srcOrd="1" destOrd="0" presId="urn:microsoft.com/office/officeart/2005/8/layout/hierarchy1"/>
    <dgm:cxn modelId="{BAD8A097-1C34-4297-864D-9259BBAFCD37}" type="presParOf" srcId="{AA6FA261-57D2-4E9A-BADF-CD1CC4A61679}" destId="{BFFA9511-DD16-41B6-8F2B-3D50CE04DF25}" srcOrd="2" destOrd="0" presId="urn:microsoft.com/office/officeart/2005/8/layout/hierarchy1"/>
    <dgm:cxn modelId="{DC72B88E-008B-4EA1-B409-B71AA9DBACDF}" type="presParOf" srcId="{AA6FA261-57D2-4E9A-BADF-CD1CC4A61679}" destId="{9A800345-4F67-4320-BFBA-FED6A12ADDE1}" srcOrd="3" destOrd="0" presId="urn:microsoft.com/office/officeart/2005/8/layout/hierarchy1"/>
    <dgm:cxn modelId="{4C9ADF1C-3750-4F98-A070-36C061EB7852}" type="presParOf" srcId="{9A800345-4F67-4320-BFBA-FED6A12ADDE1}" destId="{03DD4AB0-AC8E-4882-AB8C-7F0534B52062}" srcOrd="0" destOrd="0" presId="urn:microsoft.com/office/officeart/2005/8/layout/hierarchy1"/>
    <dgm:cxn modelId="{53A56B72-7E31-4E1C-AD14-01FE2ED35420}" type="presParOf" srcId="{03DD4AB0-AC8E-4882-AB8C-7F0534B52062}" destId="{30C03EA7-6A4A-4000-8EA3-85C636A9AACE}" srcOrd="0" destOrd="0" presId="urn:microsoft.com/office/officeart/2005/8/layout/hierarchy1"/>
    <dgm:cxn modelId="{D067DA63-607D-419B-8628-B762EF1141A9}" type="presParOf" srcId="{03DD4AB0-AC8E-4882-AB8C-7F0534B52062}" destId="{5F2C509B-FD51-4D02-AE74-90FAB4247AD2}" srcOrd="1" destOrd="0" presId="urn:microsoft.com/office/officeart/2005/8/layout/hierarchy1"/>
    <dgm:cxn modelId="{5B2E24CC-3585-4BFD-BF10-E34E0EDF8349}" type="presParOf" srcId="{9A800345-4F67-4320-BFBA-FED6A12ADDE1}" destId="{3E93C742-AEC4-4D16-A3A9-D335DFCF2ED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099624-A8EE-4A9A-8DED-37A17C43A21B}">
      <dsp:nvSpPr>
        <dsp:cNvPr id="0" name=""/>
        <dsp:cNvSpPr/>
      </dsp:nvSpPr>
      <dsp:spPr>
        <a:xfrm>
          <a:off x="5257800" y="1852864"/>
          <a:ext cx="3720638" cy="694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1608"/>
              </a:lnTo>
              <a:lnTo>
                <a:pt x="3720638" y="371608"/>
              </a:lnTo>
              <a:lnTo>
                <a:pt x="3720638" y="6944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20C41A-2313-4EAC-80F4-47CA07F6CFBB}">
      <dsp:nvSpPr>
        <dsp:cNvPr id="0" name=""/>
        <dsp:cNvSpPr/>
      </dsp:nvSpPr>
      <dsp:spPr>
        <a:xfrm>
          <a:off x="5212080" y="1852864"/>
          <a:ext cx="91440" cy="645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560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FB09A-45CF-4C05-8A2F-4E5E97919F92}">
      <dsp:nvSpPr>
        <dsp:cNvPr id="0" name=""/>
        <dsp:cNvSpPr/>
      </dsp:nvSpPr>
      <dsp:spPr>
        <a:xfrm>
          <a:off x="1537867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3719932" y="0"/>
              </a:moveTo>
              <a:lnTo>
                <a:pt x="3719932" y="322804"/>
              </a:lnTo>
              <a:lnTo>
                <a:pt x="0" y="322804"/>
              </a:lnTo>
              <a:lnTo>
                <a:pt x="0" y="64560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FA7F82-2A28-4E4B-AF84-1C408C932468}">
      <dsp:nvSpPr>
        <dsp:cNvPr id="0" name=""/>
        <dsp:cNvSpPr/>
      </dsp:nvSpPr>
      <dsp:spPr>
        <a:xfrm>
          <a:off x="3720638" y="315702"/>
          <a:ext cx="3074323" cy="153716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Pesticide</a:t>
          </a:r>
          <a:endParaRPr lang="fr-BE" sz="2600" kern="1200" dirty="0"/>
        </a:p>
      </dsp:txBody>
      <dsp:txXfrm>
        <a:off x="3720638" y="315702"/>
        <a:ext cx="3074323" cy="1537161"/>
      </dsp:txXfrm>
    </dsp:sp>
    <dsp:sp modelId="{A27E3CAE-941E-4FAD-A8A0-7C408AA05F8B}">
      <dsp:nvSpPr>
        <dsp:cNvPr id="0" name=""/>
        <dsp:cNvSpPr/>
      </dsp:nvSpPr>
      <dsp:spPr>
        <a:xfrm>
          <a:off x="706" y="2498473"/>
          <a:ext cx="3074323" cy="15371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Produit phytopharmaceutique</a:t>
          </a:r>
          <a:endParaRPr lang="fr-BE" sz="2600" kern="1200" dirty="0"/>
        </a:p>
      </dsp:txBody>
      <dsp:txXfrm>
        <a:off x="706" y="2498473"/>
        <a:ext cx="3074323" cy="1537161"/>
      </dsp:txXfrm>
    </dsp:sp>
    <dsp:sp modelId="{98F9DBD4-4F4F-4FFB-BD50-EBED687FFCCC}">
      <dsp:nvSpPr>
        <dsp:cNvPr id="0" name=""/>
        <dsp:cNvSpPr/>
      </dsp:nvSpPr>
      <dsp:spPr>
        <a:xfrm>
          <a:off x="3720638" y="2498473"/>
          <a:ext cx="3074323" cy="15371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Biocide</a:t>
          </a:r>
          <a:endParaRPr lang="fr-BE" sz="2600" kern="1200" dirty="0"/>
        </a:p>
      </dsp:txBody>
      <dsp:txXfrm>
        <a:off x="3720638" y="2498473"/>
        <a:ext cx="3074323" cy="1537161"/>
      </dsp:txXfrm>
    </dsp:sp>
    <dsp:sp modelId="{E4B6B758-7E9F-4F12-A481-0DAFA23D991D}">
      <dsp:nvSpPr>
        <dsp:cNvPr id="0" name=""/>
        <dsp:cNvSpPr/>
      </dsp:nvSpPr>
      <dsp:spPr>
        <a:xfrm>
          <a:off x="7441276" y="2547277"/>
          <a:ext cx="3074323" cy="15371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Médicament (vétérinaire)</a:t>
          </a:r>
          <a:endParaRPr lang="fr-BE" sz="2600" kern="1200" dirty="0"/>
        </a:p>
      </dsp:txBody>
      <dsp:txXfrm>
        <a:off x="7441276" y="2547277"/>
        <a:ext cx="3074323" cy="15371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C0D66-7A07-40FA-85F6-858833FDB130}">
      <dsp:nvSpPr>
        <dsp:cNvPr id="0" name=""/>
        <dsp:cNvSpPr/>
      </dsp:nvSpPr>
      <dsp:spPr>
        <a:xfrm>
          <a:off x="414538" y="0"/>
          <a:ext cx="1684324" cy="935736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Population générale</a:t>
          </a:r>
          <a:endParaRPr lang="fr-BE" sz="2300" kern="1200" dirty="0"/>
        </a:p>
      </dsp:txBody>
      <dsp:txXfrm>
        <a:off x="441945" y="27407"/>
        <a:ext cx="1629510" cy="880922"/>
      </dsp:txXfrm>
    </dsp:sp>
    <dsp:sp modelId="{6E38BED6-6B5C-49B1-9BB6-0803A1B5EA96}">
      <dsp:nvSpPr>
        <dsp:cNvPr id="0" name=""/>
        <dsp:cNvSpPr/>
      </dsp:nvSpPr>
      <dsp:spPr>
        <a:xfrm>
          <a:off x="2847451" y="0"/>
          <a:ext cx="1684324" cy="935736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Agriculteurs</a:t>
          </a:r>
          <a:endParaRPr lang="fr-BE" sz="2300" kern="1200" dirty="0"/>
        </a:p>
      </dsp:txBody>
      <dsp:txXfrm>
        <a:off x="2874858" y="27407"/>
        <a:ext cx="1629510" cy="880922"/>
      </dsp:txXfrm>
    </dsp:sp>
    <dsp:sp modelId="{2E71F495-071E-446B-B907-FA4737E2EB98}">
      <dsp:nvSpPr>
        <dsp:cNvPr id="0" name=""/>
        <dsp:cNvSpPr/>
      </dsp:nvSpPr>
      <dsp:spPr>
        <a:xfrm>
          <a:off x="2122256" y="3976878"/>
          <a:ext cx="701802" cy="701802"/>
        </a:xfrm>
        <a:prstGeom prst="triangl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B5D8C3-8A48-40B1-B943-271FE2783350}">
      <dsp:nvSpPr>
        <dsp:cNvPr id="0" name=""/>
        <dsp:cNvSpPr/>
      </dsp:nvSpPr>
      <dsp:spPr>
        <a:xfrm rot="240000">
          <a:off x="367108" y="3676148"/>
          <a:ext cx="4212098" cy="294538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B925C-1068-41CD-A277-991CDFB7C164}">
      <dsp:nvSpPr>
        <dsp:cNvPr id="0" name=""/>
        <dsp:cNvSpPr/>
      </dsp:nvSpPr>
      <dsp:spPr>
        <a:xfrm rot="240000">
          <a:off x="2900639" y="3145525"/>
          <a:ext cx="1671522" cy="57725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Lymphome B,  MM, LMA</a:t>
          </a:r>
          <a:endParaRPr lang="fr-BE" sz="1400" kern="1200" dirty="0"/>
        </a:p>
      </dsp:txBody>
      <dsp:txXfrm>
        <a:off x="2928818" y="3173704"/>
        <a:ext cx="1615164" cy="520893"/>
      </dsp:txXfrm>
    </dsp:sp>
    <dsp:sp modelId="{97709386-D9A4-4D99-957A-67541E51159D}">
      <dsp:nvSpPr>
        <dsp:cNvPr id="0" name=""/>
        <dsp:cNvSpPr/>
      </dsp:nvSpPr>
      <dsp:spPr>
        <a:xfrm rot="240000">
          <a:off x="2947426" y="2527939"/>
          <a:ext cx="1671522" cy="57725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Mélanome, lèvre</a:t>
          </a:r>
          <a:endParaRPr lang="fr-BE" sz="1400" kern="1200" dirty="0"/>
        </a:p>
      </dsp:txBody>
      <dsp:txXfrm>
        <a:off x="2975605" y="2556118"/>
        <a:ext cx="1615164" cy="520893"/>
      </dsp:txXfrm>
    </dsp:sp>
    <dsp:sp modelId="{0471C120-D1CB-4A3A-AF05-78950C0651C9}">
      <dsp:nvSpPr>
        <dsp:cNvPr id="0" name=""/>
        <dsp:cNvSpPr/>
      </dsp:nvSpPr>
      <dsp:spPr>
        <a:xfrm rot="240000">
          <a:off x="2994213" y="1910353"/>
          <a:ext cx="1671522" cy="57725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Thyroïde</a:t>
          </a:r>
        </a:p>
      </dsp:txBody>
      <dsp:txXfrm>
        <a:off x="3022392" y="1938532"/>
        <a:ext cx="1615164" cy="520893"/>
      </dsp:txXfrm>
    </dsp:sp>
    <dsp:sp modelId="{EEE931B0-9BB0-4A3A-939A-4F049B949891}">
      <dsp:nvSpPr>
        <dsp:cNvPr id="0" name=""/>
        <dsp:cNvSpPr/>
      </dsp:nvSpPr>
      <dsp:spPr>
        <a:xfrm rot="240000">
          <a:off x="3041000" y="1292768"/>
          <a:ext cx="1671522" cy="57725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Prostate, testicule</a:t>
          </a:r>
        </a:p>
      </dsp:txBody>
      <dsp:txXfrm>
        <a:off x="3069179" y="1320947"/>
        <a:ext cx="1615164" cy="520893"/>
      </dsp:txXfrm>
    </dsp:sp>
    <dsp:sp modelId="{F93E6363-F96F-40EF-BA04-68E59D0B891E}">
      <dsp:nvSpPr>
        <dsp:cNvPr id="0" name=""/>
        <dsp:cNvSpPr/>
      </dsp:nvSpPr>
      <dsp:spPr>
        <a:xfrm rot="240000">
          <a:off x="467726" y="2977093"/>
          <a:ext cx="1671522" cy="57725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Poumon</a:t>
          </a:r>
          <a:endParaRPr lang="fr-BE" sz="1400" kern="1200" dirty="0"/>
        </a:p>
      </dsp:txBody>
      <dsp:txXfrm>
        <a:off x="495905" y="3005272"/>
        <a:ext cx="1615164" cy="520893"/>
      </dsp:txXfrm>
    </dsp:sp>
    <dsp:sp modelId="{126CAED1-73A8-4303-9533-658A073104C2}">
      <dsp:nvSpPr>
        <dsp:cNvPr id="0" name=""/>
        <dsp:cNvSpPr/>
      </dsp:nvSpPr>
      <dsp:spPr>
        <a:xfrm rot="240000">
          <a:off x="514512" y="2359507"/>
          <a:ext cx="1671522" cy="57725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Pancréas</a:t>
          </a:r>
          <a:endParaRPr lang="fr-BE" sz="1400" kern="1200" dirty="0"/>
        </a:p>
      </dsp:txBody>
      <dsp:txXfrm>
        <a:off x="542691" y="2387686"/>
        <a:ext cx="1615164" cy="520893"/>
      </dsp:txXfrm>
    </dsp:sp>
    <dsp:sp modelId="{2F5D2073-32DC-4BCD-8FFF-95C12FE5AC44}">
      <dsp:nvSpPr>
        <dsp:cNvPr id="0" name=""/>
        <dsp:cNvSpPr/>
      </dsp:nvSpPr>
      <dsp:spPr>
        <a:xfrm rot="240000">
          <a:off x="561299" y="1741921"/>
          <a:ext cx="1671522" cy="57725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ORL</a:t>
          </a:r>
          <a:endParaRPr lang="fr-BE" sz="1400" kern="1200" dirty="0"/>
        </a:p>
      </dsp:txBody>
      <dsp:txXfrm>
        <a:off x="589478" y="1770100"/>
        <a:ext cx="1615164" cy="5208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535E9-124A-4C4D-AFE9-3F213B025960}">
      <dsp:nvSpPr>
        <dsp:cNvPr id="0" name=""/>
        <dsp:cNvSpPr/>
      </dsp:nvSpPr>
      <dsp:spPr>
        <a:xfrm>
          <a:off x="1545" y="0"/>
          <a:ext cx="2404796" cy="213896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3000" kern="1200" dirty="0"/>
            <a:t>Population</a:t>
          </a:r>
        </a:p>
      </dsp:txBody>
      <dsp:txXfrm>
        <a:off x="1545" y="855587"/>
        <a:ext cx="2404796" cy="855587"/>
      </dsp:txXfrm>
    </dsp:sp>
    <dsp:sp modelId="{EFB4C4DA-ED23-4EC5-BF02-54283E5C13DE}">
      <dsp:nvSpPr>
        <dsp:cNvPr id="0" name=""/>
        <dsp:cNvSpPr/>
      </dsp:nvSpPr>
      <dsp:spPr>
        <a:xfrm>
          <a:off x="847805" y="128338"/>
          <a:ext cx="712276" cy="712276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B8B1F0-EFB9-44B5-B962-3FFCAF57D614}">
      <dsp:nvSpPr>
        <dsp:cNvPr id="0" name=""/>
        <dsp:cNvSpPr/>
      </dsp:nvSpPr>
      <dsp:spPr>
        <a:xfrm>
          <a:off x="2478485" y="0"/>
          <a:ext cx="2404796" cy="213896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3000" kern="1200" dirty="0"/>
            <a:t>Molécule</a:t>
          </a:r>
        </a:p>
      </dsp:txBody>
      <dsp:txXfrm>
        <a:off x="2478485" y="855587"/>
        <a:ext cx="2404796" cy="855587"/>
      </dsp:txXfrm>
    </dsp:sp>
    <dsp:sp modelId="{A3AF7B34-31CB-45C6-B4D0-321BAC3BB090}">
      <dsp:nvSpPr>
        <dsp:cNvPr id="0" name=""/>
        <dsp:cNvSpPr/>
      </dsp:nvSpPr>
      <dsp:spPr>
        <a:xfrm>
          <a:off x="3324745" y="128338"/>
          <a:ext cx="712276" cy="712276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690640-724C-45E8-8CB1-30F423C73398}">
      <dsp:nvSpPr>
        <dsp:cNvPr id="0" name=""/>
        <dsp:cNvSpPr/>
      </dsp:nvSpPr>
      <dsp:spPr>
        <a:xfrm>
          <a:off x="4932844" y="0"/>
          <a:ext cx="2404796" cy="213896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3000" kern="1200" dirty="0"/>
            <a:t>Exposition</a:t>
          </a:r>
        </a:p>
      </dsp:txBody>
      <dsp:txXfrm>
        <a:off x="4932844" y="855587"/>
        <a:ext cx="2404796" cy="855587"/>
      </dsp:txXfrm>
    </dsp:sp>
    <dsp:sp modelId="{6DED9F35-32BC-42F6-B25D-9446B37AE684}">
      <dsp:nvSpPr>
        <dsp:cNvPr id="0" name=""/>
        <dsp:cNvSpPr/>
      </dsp:nvSpPr>
      <dsp:spPr>
        <a:xfrm>
          <a:off x="5801685" y="128338"/>
          <a:ext cx="712276" cy="712276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0DBDB-6F70-40B2-8196-A6E28023E8BC}">
      <dsp:nvSpPr>
        <dsp:cNvPr id="0" name=""/>
        <dsp:cNvSpPr/>
      </dsp:nvSpPr>
      <dsp:spPr>
        <a:xfrm>
          <a:off x="294470" y="1711175"/>
          <a:ext cx="6772826" cy="320845"/>
        </a:xfrm>
        <a:prstGeom prst="leftRight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A9511-DD16-41B6-8F2B-3D50CE04DF25}">
      <dsp:nvSpPr>
        <dsp:cNvPr id="0" name=""/>
        <dsp:cNvSpPr/>
      </dsp:nvSpPr>
      <dsp:spPr>
        <a:xfrm>
          <a:off x="1672761" y="707559"/>
          <a:ext cx="899918" cy="242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806"/>
              </a:lnTo>
              <a:lnTo>
                <a:pt x="899918" y="151806"/>
              </a:lnTo>
              <a:lnTo>
                <a:pt x="899918" y="2425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85E3F1-E3D2-4F86-9A68-D33F470D1F56}">
      <dsp:nvSpPr>
        <dsp:cNvPr id="0" name=""/>
        <dsp:cNvSpPr/>
      </dsp:nvSpPr>
      <dsp:spPr>
        <a:xfrm>
          <a:off x="764694" y="707559"/>
          <a:ext cx="908066" cy="242584"/>
        </a:xfrm>
        <a:custGeom>
          <a:avLst/>
          <a:gdLst/>
          <a:ahLst/>
          <a:cxnLst/>
          <a:rect l="0" t="0" r="0" b="0"/>
          <a:pathLst>
            <a:path>
              <a:moveTo>
                <a:pt x="908066" y="0"/>
              </a:moveTo>
              <a:lnTo>
                <a:pt x="908066" y="151806"/>
              </a:lnTo>
              <a:lnTo>
                <a:pt x="0" y="151806"/>
              </a:lnTo>
              <a:lnTo>
                <a:pt x="0" y="2425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D96AA9-98F4-47A9-A6D5-EC75D27A827A}">
      <dsp:nvSpPr>
        <dsp:cNvPr id="0" name=""/>
        <dsp:cNvSpPr/>
      </dsp:nvSpPr>
      <dsp:spPr>
        <a:xfrm>
          <a:off x="444486" y="85318"/>
          <a:ext cx="2456550" cy="622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28FBC-0D84-4DA4-9BC4-73874203896F}">
      <dsp:nvSpPr>
        <dsp:cNvPr id="0" name=""/>
        <dsp:cNvSpPr/>
      </dsp:nvSpPr>
      <dsp:spPr>
        <a:xfrm>
          <a:off x="553365" y="188753"/>
          <a:ext cx="2456550" cy="6222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kern="1200" dirty="0"/>
            <a:t>Sponsor – Effet néfaste </a:t>
          </a:r>
        </a:p>
      </dsp:txBody>
      <dsp:txXfrm>
        <a:off x="571590" y="206978"/>
        <a:ext cx="2420100" cy="585791"/>
      </dsp:txXfrm>
    </dsp:sp>
    <dsp:sp modelId="{0CF5CC1E-F75C-4F43-B0D3-39678C2E76A8}">
      <dsp:nvSpPr>
        <dsp:cNvPr id="0" name=""/>
        <dsp:cNvSpPr/>
      </dsp:nvSpPr>
      <dsp:spPr>
        <a:xfrm>
          <a:off x="2228" y="950144"/>
          <a:ext cx="1524932" cy="622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BC356F-8D74-4951-8083-38212F9D0089}">
      <dsp:nvSpPr>
        <dsp:cNvPr id="0" name=""/>
        <dsp:cNvSpPr/>
      </dsp:nvSpPr>
      <dsp:spPr>
        <a:xfrm>
          <a:off x="111107" y="1053578"/>
          <a:ext cx="1524932" cy="6222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kern="1200" dirty="0"/>
            <a:t>NON 50%</a:t>
          </a:r>
        </a:p>
      </dsp:txBody>
      <dsp:txXfrm>
        <a:off x="129332" y="1071803"/>
        <a:ext cx="1488482" cy="585791"/>
      </dsp:txXfrm>
    </dsp:sp>
    <dsp:sp modelId="{30C03EA7-6A4A-4000-8EA3-85C636A9AACE}">
      <dsp:nvSpPr>
        <dsp:cNvPr id="0" name=""/>
        <dsp:cNvSpPr/>
      </dsp:nvSpPr>
      <dsp:spPr>
        <a:xfrm>
          <a:off x="1744918" y="950144"/>
          <a:ext cx="1655524" cy="622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C509B-FD51-4D02-AE74-90FAB4247AD2}">
      <dsp:nvSpPr>
        <dsp:cNvPr id="0" name=""/>
        <dsp:cNvSpPr/>
      </dsp:nvSpPr>
      <dsp:spPr>
        <a:xfrm>
          <a:off x="1853796" y="1053578"/>
          <a:ext cx="1655524" cy="6222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kern="1200" dirty="0"/>
            <a:t>OUI 18%</a:t>
          </a:r>
        </a:p>
      </dsp:txBody>
      <dsp:txXfrm>
        <a:off x="1872021" y="1071803"/>
        <a:ext cx="1619074" cy="585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AD0C4-5E16-4525-91C6-4F1C01413F8C}" type="datetimeFigureOut">
              <a:rPr lang="fr-BE" smtClean="0"/>
              <a:t>27-03-23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6E938-440C-45C5-8A59-9AE7F657A2C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97353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https://www.tuinadvies.be/tuinwinkel/product/1183/tegen-vliegende-en-kruipende-insecten?gsh=1&amp;gsk=1&amp;gclid=CjwKCAiA0JKfBhBIEiwAPhZXD1A6CNE2pqpMF_vnHpF_uL5_Fu2l3UWWEFokDD-XUAeOraBsivBgrBoCkvoQAvD_BwE</a:t>
            </a:r>
          </a:p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94F94-A151-4B6E-8653-BEA256112177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39265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CIRC Centre International de Recherche sur le Cancer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effectLst/>
                <a:latin typeface="Barlow" panose="00000500000000000000" pitchFamily="2" charset="0"/>
              </a:rPr>
              <a:t>INSERM Institut national de la santé et de la recherche médicale</a:t>
            </a:r>
          </a:p>
          <a:p>
            <a:r>
              <a:rPr lang="fr-FR" dirty="0"/>
              <a:t>ANSES l’agence nationale de sécurité sanitaire de l’alimentation, de l’environnement et du travail.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6E938-440C-45C5-8A59-9AE7F657A2C3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69855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6E938-440C-45C5-8A59-9AE7F657A2C3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797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7542409-6A04-4DC6-AC3A-D3758287A8F2}" type="slidenum">
              <a:rPr lang="fr-FR" noProof="0" smtClean="0"/>
              <a:t>32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88769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print">
            <a:alphaModFix amt="8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426453-E8A4-EC2A-1C74-3C6EDDA39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9548" y="225223"/>
            <a:ext cx="6395048" cy="2306637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BE" sz="5900" b="1" kern="12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FACFAB-E370-0ABC-3992-4F5683F9A2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548" y="2782529"/>
            <a:ext cx="6395048" cy="165576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BE" sz="3200" kern="12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Condensed Light" pitchFamily="2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75710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Dia p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CB9652-5B34-54D9-AF51-2F40FF2D6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278"/>
            <a:ext cx="10515600" cy="1325563"/>
          </a:xfrm>
        </p:spPr>
        <p:txBody>
          <a:bodyPr/>
          <a:lstStyle>
            <a:lvl1pPr algn="l">
              <a:defRPr lang="fr-FR" sz="4400" kern="1200" cap="small" baseline="0" dirty="0">
                <a:solidFill>
                  <a:srgbClr val="0F6464"/>
                </a:solidFill>
                <a:effectLst/>
                <a:latin typeface="Barlow Condensed SemiBold" panose="00000706000000000000" pitchFamily="2" charset="0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C98031-52EF-94AC-16C0-830CB61E6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72C1DF-46F5-E102-F876-4FCE95797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42604" cy="365125"/>
          </a:xfrm>
        </p:spPr>
        <p:txBody>
          <a:bodyPr/>
          <a:lstStyle/>
          <a:p>
            <a:fld id="{D1FA4F30-1106-4CE4-82EE-1117DA96C168}" type="slidenum">
              <a:rPr lang="fr-BE" smtClean="0"/>
              <a:pPr/>
              <a:t>‹N°›</a:t>
            </a:fld>
            <a:r>
              <a:rPr lang="fr-BE" dirty="0"/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5338F4-B12C-A577-1F58-B919B86F76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800" y="5971764"/>
            <a:ext cx="1080000" cy="749711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33835D9-6A4A-D15B-7330-2A60C1373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22478" y="1128128"/>
            <a:ext cx="2368931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7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5200033-BAED-25CF-14EE-FD9C4B133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1747"/>
            <a:ext cx="12192000" cy="36489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ADA5A16-7939-0FAD-E320-51E1A5D2AD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55" y="3265780"/>
            <a:ext cx="661644" cy="32091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811A420-0C6F-8969-75EF-3EEB9D4B5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487758"/>
            <a:ext cx="6238253" cy="1876952"/>
          </a:xfrm>
        </p:spPr>
        <p:txBody>
          <a:bodyPr anchor="ctr"/>
          <a:lstStyle>
            <a:lvl1pPr>
              <a:defRPr lang="fr-BE" sz="5900" b="1" kern="12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 Condensed SemiBold" pitchFamily="2" charset="77"/>
                <a:ea typeface="+mj-ea"/>
                <a:cs typeface="+mj-cs"/>
              </a:defRPr>
            </a:lvl1pPr>
          </a:lstStyle>
          <a:p>
            <a:r>
              <a:rPr lang="fr-FR" dirty="0"/>
              <a:t>Intertitre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1570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7AB806-EAE3-F07A-D13F-D23013969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278"/>
            <a:ext cx="10515600" cy="1325563"/>
          </a:xfrm>
        </p:spPr>
        <p:txBody>
          <a:bodyPr/>
          <a:lstStyle>
            <a:lvl1pPr>
              <a:defRPr lang="fr-FR" sz="4400" kern="1200" cap="small" baseline="0" dirty="0">
                <a:solidFill>
                  <a:srgbClr val="0F6464"/>
                </a:solidFill>
                <a:effectLst/>
                <a:latin typeface="Barlow Condensed SemiBold" panose="00000706000000000000" pitchFamily="2" charset="0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7CB1B8-FF4A-7667-6F15-6383592E44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0FA0C4-689A-C5AA-27C4-633E2A635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4C2BC1E2-E0C6-71D1-E325-010E6BE52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42604" cy="365125"/>
          </a:xfrm>
        </p:spPr>
        <p:txBody>
          <a:bodyPr/>
          <a:lstStyle/>
          <a:p>
            <a:fld id="{D1FA4F30-1106-4CE4-82EE-1117DA96C168}" type="slidenum">
              <a:rPr lang="fr-BE" smtClean="0"/>
              <a:pPr/>
              <a:t>‹N°›</a:t>
            </a:fld>
            <a:r>
              <a:rPr lang="fr-BE" dirty="0"/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AB7D179-9A38-BBDB-80C6-3ACB46504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800" y="5971764"/>
            <a:ext cx="1080000" cy="749711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1D0345F-ED94-6DFD-7C5C-7A9785F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22478" y="1128128"/>
            <a:ext cx="2368931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2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52DC8-DE9E-5FB8-9CC4-5B46AA927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FR" sz="4400" kern="1200" cap="small" baseline="0" dirty="0">
                <a:solidFill>
                  <a:srgbClr val="0F6464"/>
                </a:solidFill>
                <a:effectLst/>
                <a:latin typeface="Barlow Condensed SemiBold" panose="00000706000000000000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29AE17-91FC-06AC-0C7B-F23BDD8D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42604" cy="365125"/>
          </a:xfrm>
        </p:spPr>
        <p:txBody>
          <a:bodyPr/>
          <a:lstStyle/>
          <a:p>
            <a:fld id="{D1FA4F30-1106-4CE4-82EE-1117DA96C168}" type="slidenum">
              <a:rPr lang="fr-BE" smtClean="0"/>
              <a:pPr/>
              <a:t>‹N°›</a:t>
            </a:fld>
            <a:r>
              <a:rPr lang="fr-BE" dirty="0"/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7CA8F69-1FCB-75F9-1872-15F3AA99EA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800" y="5971764"/>
            <a:ext cx="1080000" cy="7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33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FD37E09-B497-9429-5642-39E1E7F840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800" y="5971764"/>
            <a:ext cx="1080000" cy="749711"/>
          </a:xfrm>
          <a:prstGeom prst="rect">
            <a:avLst/>
          </a:prstGeom>
        </p:spPr>
      </p:pic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7A6C34FE-933C-5BFE-F062-99B9C9FA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4F30-1106-4CE4-82EE-1117DA96C16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04437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5A186CD-89EC-69B1-B3B9-AE8DABE0D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2A808C-9632-E0AA-BE9A-17B1B30FB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81F9B5-229C-ADC8-A295-72D733F4C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Barlow" panose="00000500000000000000" pitchFamily="2" charset="0"/>
              </a:defRPr>
            </a:lvl1pPr>
          </a:lstStyle>
          <a:p>
            <a:fld id="{D1FA4F30-1106-4CE4-82EE-1117DA96C168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6944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9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4400" kern="1200" cap="small" baseline="0" dirty="0">
          <a:solidFill>
            <a:srgbClr val="0F6464"/>
          </a:solidFill>
          <a:effectLst/>
          <a:latin typeface="Barlow Condensed SemiBold" panose="00000706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rlow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Barlow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Barlow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hyperlink" Target="https://fr.vikidia.org/wiki/Union_europeenne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Belgium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2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sep.be/bmh-wal/" TargetMode="External"/><Relationship Id="rId2" Type="http://schemas.openxmlformats.org/officeDocument/2006/relationships/hyperlink" Target="https://www.inserm.fr/information-en-sante/expertises-collectives/pesticides-et-sante-nouvelles-donnees-2021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l.scoutwiki.org/Bestand:Flag_of_Wallonia.sv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5AEE86-7740-E19F-42C7-A610B7250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9548" y="234748"/>
            <a:ext cx="7684877" cy="2306637"/>
          </a:xfrm>
        </p:spPr>
        <p:txBody>
          <a:bodyPr>
            <a:normAutofit/>
          </a:bodyPr>
          <a:lstStyle/>
          <a:p>
            <a:r>
              <a:rPr lang="fr-FR" sz="5400" dirty="0"/>
              <a:t>Pesticides : Quels impacts sur la santé ?</a:t>
            </a:r>
            <a:endParaRPr lang="fr-FR" sz="4400" b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7E34D4-801F-7FD8-C0C0-FB430C68B8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800" b="1" dirty="0"/>
              <a:t>« Les pesticides en Belgique : problèmes et solutions » </a:t>
            </a:r>
          </a:p>
          <a:p>
            <a:r>
              <a:rPr lang="fr-BE" sz="2800" dirty="0"/>
              <a:t>27/03/23 – Chambre des </a:t>
            </a:r>
            <a:r>
              <a:rPr lang="fr-BE" sz="2800" dirty="0" err="1"/>
              <a:t>réprésentants</a:t>
            </a: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3319796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5B864D-9F95-D4AA-330E-EC150E86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Pesticides : les quantités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9CD516-291C-D839-F3E4-66EFB94ED2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305382"/>
            <a:ext cx="10629900" cy="435133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/>
              <a:t>Usage professionnel : </a:t>
            </a:r>
          </a:p>
          <a:p>
            <a:pPr marL="0" indent="0">
              <a:buNone/>
            </a:pPr>
            <a:r>
              <a:rPr lang="fr-FR" sz="2000" dirty="0">
                <a:effectLst/>
              </a:rPr>
              <a:t>	</a:t>
            </a:r>
            <a:r>
              <a:rPr lang="fr-FR" sz="2000" dirty="0" err="1">
                <a:effectLst/>
              </a:rPr>
              <a:t>agriculteur.rice.s</a:t>
            </a:r>
            <a:endParaRPr lang="fr-FR" sz="2000" dirty="0"/>
          </a:p>
          <a:p>
            <a:pPr marL="0" indent="0">
              <a:buNone/>
            </a:pPr>
            <a:r>
              <a:rPr lang="fr-FR" sz="2000" dirty="0">
                <a:effectLst/>
              </a:rPr>
              <a:t>	les </a:t>
            </a:r>
            <a:r>
              <a:rPr lang="fr-FR" sz="2000" dirty="0" err="1">
                <a:effectLst/>
              </a:rPr>
              <a:t>entrepreneur.e.s</a:t>
            </a:r>
            <a:r>
              <a:rPr lang="fr-FR" sz="2000" dirty="0">
                <a:effectLst/>
              </a:rPr>
              <a:t> de parcs et jardins</a:t>
            </a:r>
          </a:p>
          <a:p>
            <a:pPr marL="0" indent="0">
              <a:buNone/>
            </a:pPr>
            <a:r>
              <a:rPr lang="fr-FR" sz="2000" dirty="0"/>
              <a:t>	</a:t>
            </a:r>
            <a:r>
              <a:rPr lang="fr-FR" sz="2000" dirty="0">
                <a:effectLst/>
              </a:rPr>
              <a:t>les gestionnaires du réseau ferroviaire</a:t>
            </a:r>
          </a:p>
          <a:p>
            <a:pPr marL="0" indent="0">
              <a:buNone/>
            </a:pPr>
            <a:r>
              <a:rPr lang="fr-FR" sz="2000" dirty="0"/>
              <a:t>	</a:t>
            </a:r>
            <a:r>
              <a:rPr lang="fr-FR" sz="2000" dirty="0">
                <a:effectLst/>
              </a:rPr>
              <a:t>les gestionnaires des espaces publics</a:t>
            </a:r>
            <a:endParaRPr lang="fr-FR" sz="2000" dirty="0"/>
          </a:p>
          <a:p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F6D6E4-55CD-1A3A-9797-C65867D07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52" y="2028743"/>
            <a:ext cx="11027096" cy="19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14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2F6C28-7FE3-72AD-477A-33A6F604E7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50" y="-65925"/>
            <a:ext cx="10515600" cy="1325563"/>
          </a:xfrm>
        </p:spPr>
        <p:txBody>
          <a:bodyPr/>
          <a:lstStyle/>
          <a:p>
            <a:r>
              <a:rPr lang="fr-FR" dirty="0"/>
              <a:t>Autorisation de mise sur le marché = sécurité ! ? </a:t>
            </a:r>
            <a:endParaRPr lang="fr-BE" dirty="0"/>
          </a:p>
        </p:txBody>
      </p:sp>
      <p:pic>
        <p:nvPicPr>
          <p:cNvPr id="6" name="Espace réservé du contenu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1EB043B-AF77-FC3F-3AB7-491A3DA47BA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48" y="1456059"/>
            <a:ext cx="1871932" cy="881583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ABF7F7C-6B75-01E2-15BA-AA058602DBA3}"/>
              </a:ext>
            </a:extLst>
          </p:cNvPr>
          <p:cNvSpPr txBox="1"/>
          <p:nvPr/>
        </p:nvSpPr>
        <p:spPr>
          <a:xfrm>
            <a:off x="181875" y="2660427"/>
            <a:ext cx="51826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« Toxicologie règlementaire »</a:t>
            </a:r>
            <a:br>
              <a:rPr lang="fr-FR" sz="1600" b="1" dirty="0"/>
            </a:br>
            <a:r>
              <a:rPr lang="fr-FR" sz="1600" b="1" dirty="0"/>
              <a:t>Expérimental</a:t>
            </a:r>
          </a:p>
          <a:p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Lignes directrices en matière d’évaluation des risques de la sécurité des aliments (depuis 2002)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Cancérogène, Mutagène, Reprotoxique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Données toxicologiques sur pesticides pris individuellement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Données fournies par industrie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512FD66B-86A2-8F79-B370-AE900F4B1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4184" y="1560920"/>
            <a:ext cx="1915203" cy="77672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4E66480-C8A5-D59A-D4D9-582A872D4259}"/>
              </a:ext>
            </a:extLst>
          </p:cNvPr>
          <p:cNvSpPr txBox="1"/>
          <p:nvPr/>
        </p:nvSpPr>
        <p:spPr>
          <a:xfrm>
            <a:off x="6277992" y="2660427"/>
            <a:ext cx="5987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« Recherche académique ou publique en toxicologie »</a:t>
            </a:r>
          </a:p>
          <a:p>
            <a:pPr algn="ctr"/>
            <a:r>
              <a:rPr lang="fr-FR" sz="1600" b="1" dirty="0"/>
              <a:t>Observationnel</a:t>
            </a:r>
          </a:p>
          <a:p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Etudes épidémiologique : Cohortes, cas-témoins…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Observation des populations pour identifier des facteurs de risque pour la santé</a:t>
            </a:r>
          </a:p>
        </p:txBody>
      </p:sp>
      <p:pic>
        <p:nvPicPr>
          <p:cNvPr id="11" name="Image 10" descr="Une image contenant logo&#10;&#10;Description générée automatiquement">
            <a:extLst>
              <a:ext uri="{FF2B5EF4-FFF2-40B4-BE49-F238E27FC236}">
                <a16:creationId xmlns:a16="http://schemas.microsoft.com/office/drawing/2014/main" id="{85F84D36-DB4B-1617-6857-F67903FE6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44" y="1352448"/>
            <a:ext cx="979491" cy="11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9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2F6C28-7FE3-72AD-477A-33A6F604E7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50" y="-65925"/>
            <a:ext cx="10515600" cy="1325563"/>
          </a:xfrm>
        </p:spPr>
        <p:txBody>
          <a:bodyPr/>
          <a:lstStyle/>
          <a:p>
            <a:r>
              <a:rPr lang="fr-FR" dirty="0"/>
              <a:t>Autorisation de mise sur le marché = sécurité ! ? </a:t>
            </a:r>
            <a:endParaRPr lang="fr-BE" dirty="0"/>
          </a:p>
        </p:txBody>
      </p:sp>
      <p:pic>
        <p:nvPicPr>
          <p:cNvPr id="6" name="Espace réservé du contenu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1EB043B-AF77-FC3F-3AB7-491A3DA47BA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48" y="1456059"/>
            <a:ext cx="1871932" cy="881583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ABF7F7C-6B75-01E2-15BA-AA058602DBA3}"/>
              </a:ext>
            </a:extLst>
          </p:cNvPr>
          <p:cNvSpPr txBox="1"/>
          <p:nvPr/>
        </p:nvSpPr>
        <p:spPr>
          <a:xfrm>
            <a:off x="290403" y="2660427"/>
            <a:ext cx="5182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« Toxicologie règlementaire »</a:t>
            </a:r>
            <a:br>
              <a:rPr lang="fr-FR" sz="1600" b="1" dirty="0"/>
            </a:br>
            <a:r>
              <a:rPr lang="fr-FR" sz="1600" b="1" dirty="0"/>
              <a:t>Expérimental</a:t>
            </a:r>
          </a:p>
          <a:p>
            <a:endParaRPr lang="fr-FR" sz="1600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512FD66B-86A2-8F79-B370-AE900F4B1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4184" y="1571671"/>
            <a:ext cx="1915203" cy="77672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4E66480-C8A5-D59A-D4D9-582A872D4259}"/>
              </a:ext>
            </a:extLst>
          </p:cNvPr>
          <p:cNvSpPr txBox="1"/>
          <p:nvPr/>
        </p:nvSpPr>
        <p:spPr>
          <a:xfrm>
            <a:off x="6277992" y="2660427"/>
            <a:ext cx="5987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« Recherche académique ou publique en toxicologie »</a:t>
            </a:r>
          </a:p>
          <a:p>
            <a:pPr algn="ctr"/>
            <a:r>
              <a:rPr lang="fr-FR" sz="1600" b="1" dirty="0"/>
              <a:t>Observationnel</a:t>
            </a:r>
          </a:p>
        </p:txBody>
      </p:sp>
      <p:pic>
        <p:nvPicPr>
          <p:cNvPr id="11" name="Image 10" descr="Une image contenant logo&#10;&#10;Description générée automatiquement">
            <a:extLst>
              <a:ext uri="{FF2B5EF4-FFF2-40B4-BE49-F238E27FC236}">
                <a16:creationId xmlns:a16="http://schemas.microsoft.com/office/drawing/2014/main" id="{85F84D36-DB4B-1617-6857-F67903FE6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44" y="1352448"/>
            <a:ext cx="979491" cy="119661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65E519A-ADA9-FFD9-7ACB-08E59093436F}"/>
              </a:ext>
            </a:extLst>
          </p:cNvPr>
          <p:cNvSpPr txBox="1"/>
          <p:nvPr/>
        </p:nvSpPr>
        <p:spPr>
          <a:xfrm>
            <a:off x="290403" y="3443522"/>
            <a:ext cx="59875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Détecte en partie les effets à courts terme (maux de tète, irritation…)</a:t>
            </a:r>
          </a:p>
          <a:p>
            <a:endParaRPr lang="fr-FR" sz="1600" dirty="0"/>
          </a:p>
          <a:p>
            <a:r>
              <a:rPr lang="fr-FR" sz="1600" dirty="0"/>
              <a:t>Insuffisante pour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Expositions diffuses, et simultanées à plusieurs molécules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Effets transgénérationnels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Dimorphisme sexuel, ethnique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Phénomènes épigénétiques</a:t>
            </a:r>
            <a:endParaRPr lang="fr-BE" sz="1600" dirty="0"/>
          </a:p>
          <a:p>
            <a:pPr marL="285750" indent="-285750">
              <a:buFontTx/>
              <a:buChar char="-"/>
            </a:pPr>
            <a:r>
              <a:rPr lang="fr-BE" sz="1600" dirty="0"/>
              <a:t>Pathologies non recherchées : maladies métaboliques, perte de QI, neurotoxicité, endométriose, dépression… </a:t>
            </a:r>
            <a:endParaRPr lang="fr-FR" sz="16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2C4DD30-7F7D-3F5F-0256-2B849DD670AB}"/>
              </a:ext>
            </a:extLst>
          </p:cNvPr>
          <p:cNvSpPr txBox="1"/>
          <p:nvPr/>
        </p:nvSpPr>
        <p:spPr>
          <a:xfrm>
            <a:off x="6807288" y="3443522"/>
            <a:ext cx="6210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Par définition, arrive trop tard</a:t>
            </a:r>
          </a:p>
        </p:txBody>
      </p:sp>
    </p:spTree>
    <p:extLst>
      <p:ext uri="{BB962C8B-B14F-4D97-AF65-F5344CB8AC3E}">
        <p14:creationId xmlns:p14="http://schemas.microsoft.com/office/powerpoint/2010/main" val="396943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Ã©sultat de recherche d'images pour &quot;EBM pyramide&quot;">
            <a:extLst>
              <a:ext uri="{FF2B5EF4-FFF2-40B4-BE49-F238E27FC236}">
                <a16:creationId xmlns:a16="http://schemas.microsoft.com/office/drawing/2014/main" id="{D6AA8EC6-D03A-FDD7-CC58-A76ED851E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108" y="892628"/>
            <a:ext cx="6762892" cy="507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70C08A0-16FC-0C28-EEE7-726B518096BC}"/>
              </a:ext>
            </a:extLst>
          </p:cNvPr>
          <p:cNvSpPr txBox="1"/>
          <p:nvPr/>
        </p:nvSpPr>
        <p:spPr>
          <a:xfrm>
            <a:off x="1141084" y="5164979"/>
            <a:ext cx="427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/>
              <a:t>Avant mise sur le marché </a:t>
            </a:r>
            <a:r>
              <a:rPr lang="fr-BE" sz="2400" dirty="0">
                <a:sym typeface="Wingdings" panose="05000000000000000000" pitchFamily="2" charset="2"/>
              </a:rPr>
              <a:t></a:t>
            </a:r>
            <a:endParaRPr lang="fr-BE" sz="2400" dirty="0"/>
          </a:p>
        </p:txBody>
      </p:sp>
      <p:sp>
        <p:nvSpPr>
          <p:cNvPr id="4" name="Accolade ouvrante 3">
            <a:extLst>
              <a:ext uri="{FF2B5EF4-FFF2-40B4-BE49-F238E27FC236}">
                <a16:creationId xmlns:a16="http://schemas.microsoft.com/office/drawing/2014/main" id="{BFEE37E5-C1FA-14A4-7206-2B24C7EF4A9B}"/>
              </a:ext>
            </a:extLst>
          </p:cNvPr>
          <p:cNvSpPr/>
          <p:nvPr/>
        </p:nvSpPr>
        <p:spPr>
          <a:xfrm>
            <a:off x="5295665" y="4970697"/>
            <a:ext cx="120316" cy="850231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57EDC0CA-B935-087A-FC04-564740B5F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82334"/>
            <a:ext cx="10515600" cy="1325563"/>
          </a:xfrm>
        </p:spPr>
        <p:txBody>
          <a:bodyPr/>
          <a:lstStyle/>
          <a:p>
            <a:r>
              <a:rPr lang="fr-FR" dirty="0"/>
              <a:t>Autorisation de mise sur le marché = sécurité ! ?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4610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57A1274-75F5-734B-0149-E8B912FC20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3597" y="196278"/>
            <a:ext cx="8839232" cy="6644471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215BB8A-F3F7-0846-8B8B-2751770F5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impacts santé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95041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07D268-7D79-EC80-C5E4-79338D2BE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749" y="216550"/>
            <a:ext cx="10515600" cy="1325563"/>
          </a:xfrm>
        </p:spPr>
        <p:txBody>
          <a:bodyPr/>
          <a:lstStyle/>
          <a:p>
            <a:r>
              <a:rPr lang="fr-FR" dirty="0"/>
              <a:t>Expertise collective</a:t>
            </a: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5B355A6-ADE3-0948-50E2-0A664D982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832" y="1446088"/>
            <a:ext cx="2667843" cy="41361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C565C9-45AB-B7AB-50E2-E469D211B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651" y="1542113"/>
            <a:ext cx="3039114" cy="392552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8447E56-7712-015C-BFEA-C6C8075BB09E}"/>
              </a:ext>
            </a:extLst>
          </p:cNvPr>
          <p:cNvSpPr txBox="1"/>
          <p:nvPr/>
        </p:nvSpPr>
        <p:spPr>
          <a:xfrm>
            <a:off x="2549237" y="5754066"/>
            <a:ext cx="2974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2013</a:t>
            </a:r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099F133-401E-3AA6-208F-119B8C99B556}"/>
              </a:ext>
            </a:extLst>
          </p:cNvPr>
          <p:cNvSpPr txBox="1"/>
          <p:nvPr/>
        </p:nvSpPr>
        <p:spPr>
          <a:xfrm>
            <a:off x="8291123" y="5754066"/>
            <a:ext cx="1949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2021</a:t>
            </a:r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F2F3B76-6F39-3828-7A43-E5BA5845891A}"/>
              </a:ext>
            </a:extLst>
          </p:cNvPr>
          <p:cNvSpPr txBox="1"/>
          <p:nvPr/>
        </p:nvSpPr>
        <p:spPr>
          <a:xfrm>
            <a:off x="6224931" y="199563"/>
            <a:ext cx="656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effectLst/>
                <a:latin typeface="Barlow" panose="00000500000000000000" pitchFamily="2" charset="0"/>
              </a:rPr>
              <a:t>Institut national de la santé et de la recherche médicale</a:t>
            </a:r>
          </a:p>
          <a:p>
            <a:endParaRPr lang="fr-BE" sz="1200" dirty="0">
              <a:latin typeface="Barlow" panose="00000500000000000000" pitchFamily="2" charset="0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3C367832-58EE-FFFE-AA7C-E4C57EB37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90372" y="76444"/>
            <a:ext cx="2301628" cy="9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33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B0A01F68-F368-A6E8-3B02-FD03590667B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75" y="741278"/>
            <a:ext cx="9482138" cy="555625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6872EF-583F-7524-4D68-685666C6C1F8}"/>
              </a:ext>
            </a:extLst>
          </p:cNvPr>
          <p:cNvSpPr/>
          <p:nvPr/>
        </p:nvSpPr>
        <p:spPr>
          <a:xfrm flipV="1">
            <a:off x="5540244" y="1426027"/>
            <a:ext cx="4975356" cy="4463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5841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16A5C4-4BB9-1ADF-D7E2-E56BCC546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0" y="391406"/>
            <a:ext cx="3886200" cy="1325563"/>
          </a:xfrm>
        </p:spPr>
        <p:txBody>
          <a:bodyPr/>
          <a:lstStyle/>
          <a:p>
            <a:r>
              <a:rPr lang="fr-FR" dirty="0"/>
              <a:t>Présomption de lien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2A5D4-2FC3-7452-57F6-4CC43AF182D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81144" y="2890131"/>
            <a:ext cx="2741613" cy="222816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fr-FR" sz="3600" dirty="0"/>
              <a:t>Forte</a:t>
            </a:r>
          </a:p>
          <a:p>
            <a:pPr marL="0" indent="0" algn="ctr">
              <a:buNone/>
            </a:pPr>
            <a:r>
              <a:rPr lang="fr-FR" sz="3600" dirty="0"/>
              <a:t>++</a:t>
            </a:r>
          </a:p>
          <a:p>
            <a:pPr marL="0" indent="0" algn="ctr">
              <a:buNone/>
            </a:pPr>
            <a:endParaRPr lang="fr-FR" sz="3600" dirty="0"/>
          </a:p>
          <a:p>
            <a:pPr marL="0" indent="0" algn="ctr">
              <a:buNone/>
            </a:pPr>
            <a:r>
              <a:rPr lang="fr-FR" sz="1800" dirty="0"/>
              <a:t>Méta-analyse de bonne qualité</a:t>
            </a:r>
          </a:p>
          <a:p>
            <a:pPr marL="0" indent="0" algn="ctr">
              <a:buNone/>
            </a:pPr>
            <a:r>
              <a:rPr lang="fr-FR" sz="1800" dirty="0"/>
              <a:t>Ou plusieurs études de bonne qualité</a:t>
            </a:r>
            <a:endParaRPr lang="fr-BE" sz="18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29762AB-ADEE-C3BD-2887-29A9A4EAD85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431505" y="2974269"/>
            <a:ext cx="3024187" cy="182834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sz="3600" dirty="0"/>
              <a:t>Moyenne</a:t>
            </a:r>
          </a:p>
          <a:p>
            <a:pPr marL="0" indent="0" algn="ctr">
              <a:buNone/>
            </a:pPr>
            <a:r>
              <a:rPr lang="fr-FR" sz="3600" dirty="0"/>
              <a:t>+</a:t>
            </a:r>
          </a:p>
          <a:p>
            <a:pPr marL="0" indent="0" algn="ctr">
              <a:buNone/>
            </a:pPr>
            <a:endParaRPr lang="fr-FR" sz="3600" dirty="0"/>
          </a:p>
          <a:p>
            <a:pPr marL="0" indent="0" algn="ctr">
              <a:buNone/>
            </a:pPr>
            <a:r>
              <a:rPr lang="fr-FR" sz="1800" dirty="0"/>
              <a:t>Une étude de bonne qualité</a:t>
            </a:r>
            <a:endParaRPr lang="fr-BE" sz="1800" dirty="0"/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37EF7448-2780-E347-7C5F-A6A63FD5066C}"/>
              </a:ext>
            </a:extLst>
          </p:cNvPr>
          <p:cNvSpPr txBox="1">
            <a:spLocks/>
          </p:cNvSpPr>
          <p:nvPr/>
        </p:nvSpPr>
        <p:spPr>
          <a:xfrm>
            <a:off x="8764440" y="3126499"/>
            <a:ext cx="3023558" cy="28408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arlow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Barlow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Barlow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rlow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rlow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dirty="0"/>
              <a:t>Faible</a:t>
            </a:r>
          </a:p>
          <a:p>
            <a:pPr marL="0" indent="0" algn="ctr">
              <a:buNone/>
            </a:pPr>
            <a:r>
              <a:rPr lang="fr-FR" sz="3600" dirty="0"/>
              <a:t>+-</a:t>
            </a:r>
          </a:p>
          <a:p>
            <a:pPr marL="0" indent="0" algn="ctr">
              <a:buNone/>
            </a:pPr>
            <a:endParaRPr lang="fr-FR" sz="3600" dirty="0"/>
          </a:p>
          <a:p>
            <a:pPr marL="0" indent="0" algn="ctr">
              <a:buNone/>
            </a:pPr>
            <a:r>
              <a:rPr lang="fr-FR" sz="1800" dirty="0"/>
              <a:t>Etude de qualité insuffisantes</a:t>
            </a:r>
          </a:p>
          <a:p>
            <a:pPr marL="0" indent="0" algn="ctr">
              <a:buNone/>
            </a:pPr>
            <a:r>
              <a:rPr lang="fr-FR" sz="1800" dirty="0"/>
              <a:t>Ou qui n’ont pas la puissance statistique pour permettre de conclure à une association</a:t>
            </a:r>
            <a:endParaRPr lang="fr-BE" sz="1800"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5F20843-9264-CD6E-AD24-04EB37F7CBD7}"/>
              </a:ext>
            </a:extLst>
          </p:cNvPr>
          <p:cNvCxnSpPr/>
          <p:nvPr/>
        </p:nvCxnSpPr>
        <p:spPr>
          <a:xfrm flipH="1">
            <a:off x="2808513" y="1564569"/>
            <a:ext cx="2982686" cy="859972"/>
          </a:xfrm>
          <a:prstGeom prst="straightConnector1">
            <a:avLst/>
          </a:prstGeom>
          <a:ln w="76200">
            <a:solidFill>
              <a:srgbClr val="0259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B15803D-132F-435A-7DA9-018458107BFB}"/>
              </a:ext>
            </a:extLst>
          </p:cNvPr>
          <p:cNvCxnSpPr>
            <a:cxnSpLocks/>
          </p:cNvCxnSpPr>
          <p:nvPr/>
        </p:nvCxnSpPr>
        <p:spPr>
          <a:xfrm>
            <a:off x="5943599" y="1716969"/>
            <a:ext cx="0" cy="881743"/>
          </a:xfrm>
          <a:prstGeom prst="straightConnector1">
            <a:avLst/>
          </a:prstGeom>
          <a:ln w="76200">
            <a:solidFill>
              <a:srgbClr val="0259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5A2E808-24F6-2C57-56AC-B6CC8C3952EE}"/>
              </a:ext>
            </a:extLst>
          </p:cNvPr>
          <p:cNvCxnSpPr>
            <a:cxnSpLocks/>
          </p:cNvCxnSpPr>
          <p:nvPr/>
        </p:nvCxnSpPr>
        <p:spPr>
          <a:xfrm>
            <a:off x="6096000" y="1564569"/>
            <a:ext cx="3733799" cy="1122703"/>
          </a:xfrm>
          <a:prstGeom prst="straightConnector1">
            <a:avLst/>
          </a:prstGeom>
          <a:ln w="76200">
            <a:solidFill>
              <a:srgbClr val="0259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549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CD235-F71B-BF4C-AE24-52B5BADFB31F}"/>
              </a:ext>
            </a:extLst>
          </p:cNvPr>
          <p:cNvSpPr txBox="1">
            <a:spLocks/>
          </p:cNvSpPr>
          <p:nvPr/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4400" kern="1200" cap="small" baseline="0" dirty="0">
                <a:solidFill>
                  <a:srgbClr val="0F6464"/>
                </a:solidFill>
                <a:effectLst/>
                <a:latin typeface="Barlow Condensed SemiBold" panose="00000706000000000000" pitchFamily="2" charset="0"/>
                <a:ea typeface="+mj-ea"/>
                <a:cs typeface="+mj-cs"/>
              </a:defRPr>
            </a:lvl1pPr>
          </a:lstStyle>
          <a:p>
            <a:r>
              <a:rPr lang="fr-BE" dirty="0"/>
              <a:t>Agriculture et cancer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FC99C6-16A5-51A3-BEDD-D8B567A5AB74}"/>
              </a:ext>
            </a:extLst>
          </p:cNvPr>
          <p:cNvSpPr txBox="1">
            <a:spLocks/>
          </p:cNvSpPr>
          <p:nvPr/>
        </p:nvSpPr>
        <p:spPr>
          <a:xfrm>
            <a:off x="453403" y="1566001"/>
            <a:ext cx="4946315" cy="1862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arlow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Barlow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Barlow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rlow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rlow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Globalement moins de cancer ? </a:t>
            </a:r>
          </a:p>
          <a:p>
            <a:pPr marL="0" indent="0">
              <a:buNone/>
            </a:pPr>
            <a:r>
              <a:rPr lang="fr-FR" sz="2400" dirty="0"/>
              <a:t>Moins de sédentarité, de tabagisme</a:t>
            </a:r>
          </a:p>
          <a:p>
            <a:pPr marL="0" indent="0">
              <a:buNone/>
            </a:pPr>
            <a:r>
              <a:rPr lang="fr-FR" sz="2400" dirty="0"/>
              <a:t>Meilleure alimentation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E3CBB0E8-588B-2737-6F7D-781803A75D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8523829"/>
              </p:ext>
            </p:extLst>
          </p:nvPr>
        </p:nvGraphicFramePr>
        <p:xfrm>
          <a:off x="5992261" y="1411674"/>
          <a:ext cx="4946315" cy="4678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4322E0E4-C03C-B05A-CF3C-3E59D8CBE2AD}"/>
              </a:ext>
            </a:extLst>
          </p:cNvPr>
          <p:cNvSpPr txBox="1"/>
          <p:nvPr/>
        </p:nvSpPr>
        <p:spPr>
          <a:xfrm>
            <a:off x="97972" y="6104466"/>
            <a:ext cx="5894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Togawa</a:t>
            </a:r>
            <a:r>
              <a:rPr lang="fr-FR" dirty="0"/>
              <a:t>, </a:t>
            </a:r>
            <a:r>
              <a:rPr lang="fr-FR" dirty="0" err="1"/>
              <a:t>Agricoh</a:t>
            </a:r>
            <a:r>
              <a:rPr lang="fr-FR" dirty="0"/>
              <a:t>, 2021</a:t>
            </a:r>
          </a:p>
          <a:p>
            <a:r>
              <a:rPr lang="fr-FR" dirty="0"/>
              <a:t>Lemarchand, </a:t>
            </a:r>
            <a:r>
              <a:rPr lang="fr-FR" dirty="0" err="1"/>
              <a:t>Agrican</a:t>
            </a:r>
            <a:r>
              <a:rPr lang="fr-FR" dirty="0"/>
              <a:t>, 2017 </a:t>
            </a:r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D04B132-45B3-D049-01CF-F4F326360D3E}"/>
              </a:ext>
            </a:extLst>
          </p:cNvPr>
          <p:cNvSpPr txBox="1"/>
          <p:nvPr/>
        </p:nvSpPr>
        <p:spPr>
          <a:xfrm>
            <a:off x="453403" y="4104789"/>
            <a:ext cx="5578323" cy="1217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latin typeface="Barlow" panose="00000500000000000000" pitchFamily="2" charset="0"/>
              </a:rPr>
              <a:t>Types de cancer sont différents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sz="2400" dirty="0">
                <a:latin typeface="Barlow" panose="00000500000000000000" pitchFamily="2" charset="0"/>
              </a:rPr>
              <a:t>Leucémies, cancers liés aux hormones et au soleil</a:t>
            </a:r>
          </a:p>
        </p:txBody>
      </p:sp>
    </p:spTree>
    <p:extLst>
      <p:ext uri="{BB962C8B-B14F-4D97-AF65-F5344CB8AC3E}">
        <p14:creationId xmlns:p14="http://schemas.microsoft.com/office/powerpoint/2010/main" val="277125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A027E5-D100-478A-E53E-53FE7ECCB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Pathologies neurologiques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FA4C8B3-6CD5-0575-FEB2-50D193EAD42D}"/>
              </a:ext>
            </a:extLst>
          </p:cNvPr>
          <p:cNvSpPr txBox="1"/>
          <p:nvPr/>
        </p:nvSpPr>
        <p:spPr>
          <a:xfrm>
            <a:off x="838200" y="1506022"/>
            <a:ext cx="938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rlow Condensed SemiBold" panose="00000706000000000000" pitchFamily="2" charset="0"/>
              </a:rPr>
              <a:t>DÉVELOPPEMENT NEUROPSYCHOLOGIQUE ET MOTEUR DE L’ENFANT</a:t>
            </a:r>
            <a:endParaRPr lang="fr-BE" dirty="0">
              <a:latin typeface="Barlow Condensed SemiBold" panose="00000706000000000000" pitchFamily="2" charset="0"/>
            </a:endParaRP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CB0A751C-E5C0-28F5-039B-5A0730C78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804228"/>
              </p:ext>
            </p:extLst>
          </p:nvPr>
        </p:nvGraphicFramePr>
        <p:xfrm>
          <a:off x="1019629" y="2058609"/>
          <a:ext cx="8128000" cy="11125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329714">
                  <a:extLst>
                    <a:ext uri="{9D8B030D-6E8A-4147-A177-3AD203B41FA5}">
                      <a16:colId xmlns:a16="http://schemas.microsoft.com/office/drawing/2014/main" val="636816646"/>
                    </a:ext>
                  </a:extLst>
                </a:gridCol>
                <a:gridCol w="798286">
                  <a:extLst>
                    <a:ext uri="{9D8B030D-6E8A-4147-A177-3AD203B41FA5}">
                      <a16:colId xmlns:a16="http://schemas.microsoft.com/office/drawing/2014/main" val="1398783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Alteration des capacités motrices, cognitives et des fonctions sensorielles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016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Trouble du comportement type anxiété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914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Troubles du spectre autistique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13786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CCC12F32-DD6C-E7FD-1BAE-81BE737EAF7D}"/>
              </a:ext>
            </a:extLst>
          </p:cNvPr>
          <p:cNvSpPr txBox="1"/>
          <p:nvPr/>
        </p:nvSpPr>
        <p:spPr>
          <a:xfrm>
            <a:off x="838200" y="3502206"/>
            <a:ext cx="938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rlow Condensed SemiBold" panose="00000706000000000000" pitchFamily="2" charset="0"/>
              </a:rPr>
              <a:t>TROUBLES COGNITIFS CHEZ L’ADULTE</a:t>
            </a:r>
            <a:endParaRPr lang="fr-BE" dirty="0">
              <a:latin typeface="Barlow Condensed SemiBold" panose="00000706000000000000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5D479E4-9CFE-26DF-A8BB-46F04E377BDB}"/>
              </a:ext>
            </a:extLst>
          </p:cNvPr>
          <p:cNvSpPr txBox="1"/>
          <p:nvPr/>
        </p:nvSpPr>
        <p:spPr>
          <a:xfrm>
            <a:off x="4400649" y="3502206"/>
            <a:ext cx="8011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Mémoire, attention, jugement, compréhension, raisonnement</a:t>
            </a:r>
            <a:endParaRPr lang="fr-BE" sz="1400" i="1" dirty="0"/>
          </a:p>
        </p:txBody>
      </p:sp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9DFA964A-90CE-90A2-BC78-209AB21FB1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550800"/>
              </p:ext>
            </p:extLst>
          </p:nvPr>
        </p:nvGraphicFramePr>
        <p:xfrm>
          <a:off x="1019629" y="4107089"/>
          <a:ext cx="8128000" cy="7416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384142">
                  <a:extLst>
                    <a:ext uri="{9D8B030D-6E8A-4147-A177-3AD203B41FA5}">
                      <a16:colId xmlns:a16="http://schemas.microsoft.com/office/drawing/2014/main" val="2105102209"/>
                    </a:ext>
                  </a:extLst>
                </a:gridCol>
                <a:gridCol w="743858">
                  <a:extLst>
                    <a:ext uri="{9D8B030D-6E8A-4147-A177-3AD203B41FA5}">
                      <a16:colId xmlns:a16="http://schemas.microsoft.com/office/drawing/2014/main" val="2728270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Agriculteurs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477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Population générale ou riverains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640210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DF2945B5-9B44-70DE-3895-C3173FD162AB}"/>
              </a:ext>
            </a:extLst>
          </p:cNvPr>
          <p:cNvSpPr txBox="1"/>
          <p:nvPr/>
        </p:nvSpPr>
        <p:spPr>
          <a:xfrm>
            <a:off x="838200" y="5190613"/>
            <a:ext cx="938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rlow Condensed SemiBold" panose="00000706000000000000" pitchFamily="2" charset="0"/>
              </a:rPr>
              <a:t>TROUBLES ANXIODÉPRESSIFS</a:t>
            </a:r>
            <a:endParaRPr lang="fr-BE" dirty="0">
              <a:latin typeface="Barlow Condensed SemiBold" panose="00000706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DA9F2C8-4820-8E16-B386-0B8E3D49496C}"/>
              </a:ext>
            </a:extLst>
          </p:cNvPr>
          <p:cNvSpPr txBox="1"/>
          <p:nvPr/>
        </p:nvSpPr>
        <p:spPr>
          <a:xfrm>
            <a:off x="3545115" y="4949776"/>
            <a:ext cx="86468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BE" sz="1400" i="1" u="none" strike="noStrike" baseline="0" dirty="0"/>
          </a:p>
          <a:p>
            <a:r>
              <a:rPr lang="fr-FR" sz="1400" i="1" u="none" strike="noStrike" baseline="0" dirty="0"/>
              <a:t>Fréquence plus importante de la dépression (et du suicide) en milieu agricole</a:t>
            </a:r>
          </a:p>
          <a:p>
            <a:r>
              <a:rPr lang="fr-FR" sz="1400" i="1" dirty="0"/>
              <a:t>Interférence des pesticides avec certains neuromédiateurs</a:t>
            </a:r>
            <a:endParaRPr lang="fr-FR" sz="1400" i="1" u="none" strike="noStrike" baseline="0" dirty="0"/>
          </a:p>
        </p:txBody>
      </p:sp>
      <p:graphicFrame>
        <p:nvGraphicFramePr>
          <p:cNvPr id="14" name="Tableau 14">
            <a:extLst>
              <a:ext uri="{FF2B5EF4-FFF2-40B4-BE49-F238E27FC236}">
                <a16:creationId xmlns:a16="http://schemas.microsoft.com/office/drawing/2014/main" id="{0C547376-FB12-3A3D-738E-CE533CA54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197416"/>
              </p:ext>
            </p:extLst>
          </p:nvPr>
        </p:nvGraphicFramePr>
        <p:xfrm>
          <a:off x="1019629" y="5816934"/>
          <a:ext cx="8128000" cy="3708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395028">
                  <a:extLst>
                    <a:ext uri="{9D8B030D-6E8A-4147-A177-3AD203B41FA5}">
                      <a16:colId xmlns:a16="http://schemas.microsoft.com/office/drawing/2014/main" val="1987140741"/>
                    </a:ext>
                  </a:extLst>
                </a:gridCol>
                <a:gridCol w="732972">
                  <a:extLst>
                    <a:ext uri="{9D8B030D-6E8A-4147-A177-3AD203B41FA5}">
                      <a16:colId xmlns:a16="http://schemas.microsoft.com/office/drawing/2014/main" val="18195745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Exposition aigue ou chronique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285349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8DEB9178-BA3C-30BE-CE95-4E1148378E39}"/>
              </a:ext>
            </a:extLst>
          </p:cNvPr>
          <p:cNvSpPr txBox="1"/>
          <p:nvPr/>
        </p:nvSpPr>
        <p:spPr>
          <a:xfrm>
            <a:off x="11353800" y="103515"/>
            <a:ext cx="132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25959"/>
                </a:solidFill>
                <a:latin typeface="Barlow" panose="00000500000000000000" pitchFamily="2" charset="0"/>
              </a:rPr>
              <a:t>1/5</a:t>
            </a:r>
            <a:endParaRPr lang="fr-BE" sz="2800" b="1" dirty="0">
              <a:solidFill>
                <a:srgbClr val="025959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75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F8A672-5DA5-3623-CB60-73DDE90B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solidFill>
                  <a:srgbClr val="0F6464"/>
                </a:solidFill>
              </a:rPr>
              <a:t>Qui sommes-nous?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0117C9-2875-5573-87AF-5DFBDE867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6096" y="1825625"/>
            <a:ext cx="9057704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BE" dirty="0">
                <a:solidFill>
                  <a:srgbClr val="0F6464"/>
                </a:solidFill>
                <a:latin typeface="Barlow Medium" panose="00000600000000000000" pitchFamily="2" charset="0"/>
              </a:rPr>
              <a:t>DEPUIS 1971, PLAIDOYER POUR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BE" sz="2400" cap="small" dirty="0"/>
              <a:t>Une meilleure qualité de l’air en ville, la protection et restauration des écosystèmes, l’éducation à l’environnement, les coopératives citoyennes, l’alimentation durable, la mobilité douce…</a:t>
            </a:r>
          </a:p>
          <a:p>
            <a:pPr marL="0" indent="0">
              <a:lnSpc>
                <a:spcPct val="160000"/>
              </a:lnSpc>
              <a:spcBef>
                <a:spcPts val="3000"/>
              </a:spcBef>
              <a:buNone/>
            </a:pPr>
            <a:r>
              <a:rPr lang="fr-BE" dirty="0">
                <a:solidFill>
                  <a:srgbClr val="0F6464"/>
                </a:solidFill>
                <a:latin typeface="Barlow Medium" panose="00000600000000000000" pitchFamily="2" charset="0"/>
              </a:rPr>
              <a:t>PRÈS DE 150 ASSOCIATIONS MEMBRES</a:t>
            </a:r>
          </a:p>
          <a:p>
            <a:pPr marL="0" indent="0">
              <a:lnSpc>
                <a:spcPct val="160000"/>
              </a:lnSpc>
              <a:spcBef>
                <a:spcPts val="3000"/>
              </a:spcBef>
              <a:spcAft>
                <a:spcPts val="3000"/>
              </a:spcAft>
              <a:buNone/>
            </a:pPr>
            <a:r>
              <a:rPr lang="fr-BE" dirty="0">
                <a:solidFill>
                  <a:srgbClr val="0F6464"/>
                </a:solidFill>
                <a:latin typeface="Barlow Medium" panose="00000600000000000000" pitchFamily="2" charset="0"/>
              </a:rPr>
              <a:t>36 EMPLOYÉ·E·S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r-BE" dirty="0">
                <a:solidFill>
                  <a:srgbClr val="0F6464"/>
                </a:solidFill>
                <a:latin typeface="Barlow Medium" panose="00000600000000000000" pitchFamily="2" charset="0"/>
              </a:rPr>
              <a:t>SUIVI DES MATIÈRES ENVIRONNEMENTALES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BE" sz="2400" cap="small" dirty="0"/>
              <a:t>Ensemble, nous travaillons pour accélérer la transition écologique solidaire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A077EA7-1F1E-3C8B-4BF9-EE13D2B7F5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67" y="1601743"/>
            <a:ext cx="1192129" cy="12393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BE43AB-B05C-AC4C-1EF5-AAF698AC4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914" y="4187021"/>
            <a:ext cx="826234" cy="7492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893CDD9-AF62-AEC8-D1CD-10A2FAB951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2971" y="5182923"/>
            <a:ext cx="1034119" cy="8526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8BA41B1-DF0B-309F-A6E1-B905D505AB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209" y="3087738"/>
            <a:ext cx="887645" cy="85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50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A027E5-D100-478A-E53E-53FE7ECCB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Pathologies neurologiques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FA4C8B3-6CD5-0575-FEB2-50D193EAD42D}"/>
              </a:ext>
            </a:extLst>
          </p:cNvPr>
          <p:cNvSpPr txBox="1"/>
          <p:nvPr/>
        </p:nvSpPr>
        <p:spPr>
          <a:xfrm>
            <a:off x="838200" y="1506022"/>
            <a:ext cx="938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rlow Condensed SemiBold" panose="00000706000000000000" pitchFamily="2" charset="0"/>
              </a:rPr>
              <a:t>MALADIES NEURODÉGÉNERATIVES</a:t>
            </a:r>
            <a:endParaRPr lang="fr-BE" dirty="0">
              <a:latin typeface="Barlow Condensed SemiBold" panose="00000706000000000000" pitchFamily="2" charset="0"/>
            </a:endParaRP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CB0A751C-E5C0-28F5-039B-5A0730C78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076835"/>
              </p:ext>
            </p:extLst>
          </p:nvPr>
        </p:nvGraphicFramePr>
        <p:xfrm>
          <a:off x="986972" y="2074091"/>
          <a:ext cx="8128000" cy="11125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329714">
                  <a:extLst>
                    <a:ext uri="{9D8B030D-6E8A-4147-A177-3AD203B41FA5}">
                      <a16:colId xmlns:a16="http://schemas.microsoft.com/office/drawing/2014/main" val="636816646"/>
                    </a:ext>
                  </a:extLst>
                </a:gridCol>
                <a:gridCol w="798286">
                  <a:extLst>
                    <a:ext uri="{9D8B030D-6E8A-4147-A177-3AD203B41FA5}">
                      <a16:colId xmlns:a16="http://schemas.microsoft.com/office/drawing/2014/main" val="1398783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Maladie de Parkinson - professionnels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016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Maladie de Parkinson - riverains ou population générale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748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Maladie d’Alzheimer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914518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1F14C762-41AE-CAFA-2E19-E30B4D598494}"/>
              </a:ext>
            </a:extLst>
          </p:cNvPr>
          <p:cNvSpPr txBox="1"/>
          <p:nvPr/>
        </p:nvSpPr>
        <p:spPr>
          <a:xfrm>
            <a:off x="11353800" y="103515"/>
            <a:ext cx="132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25959"/>
                </a:solidFill>
                <a:latin typeface="Barlow" panose="00000500000000000000" pitchFamily="2" charset="0"/>
              </a:rPr>
              <a:t>2/5</a:t>
            </a:r>
            <a:endParaRPr lang="fr-BE" sz="2800" b="1" dirty="0">
              <a:solidFill>
                <a:srgbClr val="025959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040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A027E5-D100-478A-E53E-53FE7ECCB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Pathologies cancéreuses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FA4C8B3-6CD5-0575-FEB2-50D193EAD42D}"/>
              </a:ext>
            </a:extLst>
          </p:cNvPr>
          <p:cNvSpPr txBox="1"/>
          <p:nvPr/>
        </p:nvSpPr>
        <p:spPr>
          <a:xfrm>
            <a:off x="1099457" y="3697278"/>
            <a:ext cx="938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rlow Condensed SemiBold" panose="00000706000000000000" pitchFamily="2" charset="0"/>
              </a:rPr>
              <a:t>TUMEUR DU SYSTÈME NERVEUX CENTRAL DE L’ADULTE</a:t>
            </a:r>
            <a:endParaRPr lang="fr-BE" dirty="0">
              <a:latin typeface="Barlow Condensed SemiBold" panose="00000706000000000000" pitchFamily="2" charset="0"/>
            </a:endParaRP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CB0A751C-E5C0-28F5-039B-5A0730C78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248282"/>
              </p:ext>
            </p:extLst>
          </p:nvPr>
        </p:nvGraphicFramePr>
        <p:xfrm>
          <a:off x="1019629" y="1945640"/>
          <a:ext cx="8128000" cy="14833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329714">
                  <a:extLst>
                    <a:ext uri="{9D8B030D-6E8A-4147-A177-3AD203B41FA5}">
                      <a16:colId xmlns:a16="http://schemas.microsoft.com/office/drawing/2014/main" val="636816646"/>
                    </a:ext>
                  </a:extLst>
                </a:gridCol>
                <a:gridCol w="798286">
                  <a:extLst>
                    <a:ext uri="{9D8B030D-6E8A-4147-A177-3AD203B41FA5}">
                      <a16:colId xmlns:a16="http://schemas.microsoft.com/office/drawing/2014/main" val="1398783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Leucémies – exposition professionnelle maternelle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016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Leucémies – exposition professionnelle paternelle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748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Leucémies – exposition domestique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914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Tumeurs du système nerveux central – professionnel ou domestique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090467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1F14C762-41AE-CAFA-2E19-E30B4D598494}"/>
              </a:ext>
            </a:extLst>
          </p:cNvPr>
          <p:cNvSpPr txBox="1"/>
          <p:nvPr/>
        </p:nvSpPr>
        <p:spPr>
          <a:xfrm>
            <a:off x="11353800" y="103515"/>
            <a:ext cx="132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25959"/>
                </a:solidFill>
                <a:latin typeface="Barlow" panose="00000500000000000000" pitchFamily="2" charset="0"/>
              </a:rPr>
              <a:t>3/5</a:t>
            </a:r>
            <a:endParaRPr lang="fr-BE" sz="2800" b="1" dirty="0">
              <a:solidFill>
                <a:srgbClr val="025959"/>
              </a:solidFill>
              <a:latin typeface="Barlow" panose="000005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B178B7-CD25-861F-39E3-1F56C720D869}"/>
              </a:ext>
            </a:extLst>
          </p:cNvPr>
          <p:cNvSpPr txBox="1"/>
          <p:nvPr/>
        </p:nvSpPr>
        <p:spPr>
          <a:xfrm>
            <a:off x="990600" y="1523943"/>
            <a:ext cx="938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rlow Condensed SemiBold" panose="00000706000000000000" pitchFamily="2" charset="0"/>
              </a:rPr>
              <a:t>CANCER DE L’ENFANT</a:t>
            </a:r>
            <a:endParaRPr lang="fr-BE" dirty="0">
              <a:latin typeface="Barlow Condensed SemiBold" panose="00000706000000000000" pitchFamily="2" charset="0"/>
            </a:endParaRPr>
          </a:p>
        </p:txBody>
      </p:sp>
      <p:graphicFrame>
        <p:nvGraphicFramePr>
          <p:cNvPr id="7" name="Tableau 14">
            <a:extLst>
              <a:ext uri="{FF2B5EF4-FFF2-40B4-BE49-F238E27FC236}">
                <a16:creationId xmlns:a16="http://schemas.microsoft.com/office/drawing/2014/main" id="{BF064C1C-A85B-CAD5-F497-4B1614C94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843157"/>
              </p:ext>
            </p:extLst>
          </p:nvPr>
        </p:nvGraphicFramePr>
        <p:xfrm>
          <a:off x="990600" y="4149468"/>
          <a:ext cx="8128000" cy="3708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395028">
                  <a:extLst>
                    <a:ext uri="{9D8B030D-6E8A-4147-A177-3AD203B41FA5}">
                      <a16:colId xmlns:a16="http://schemas.microsoft.com/office/drawing/2014/main" val="1987140741"/>
                    </a:ext>
                  </a:extLst>
                </a:gridCol>
                <a:gridCol w="732972">
                  <a:extLst>
                    <a:ext uri="{9D8B030D-6E8A-4147-A177-3AD203B41FA5}">
                      <a16:colId xmlns:a16="http://schemas.microsoft.com/office/drawing/2014/main" val="18195745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Gliome et méningiome - professionnels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285349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EC3541E1-DF72-DD25-CEFF-DC31D42F087C}"/>
              </a:ext>
            </a:extLst>
          </p:cNvPr>
          <p:cNvSpPr txBox="1"/>
          <p:nvPr/>
        </p:nvSpPr>
        <p:spPr>
          <a:xfrm>
            <a:off x="1099457" y="4787078"/>
            <a:ext cx="938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rlow Condensed SemiBold" panose="00000706000000000000" pitchFamily="2" charset="0"/>
              </a:rPr>
              <a:t>HÉMOPATHIES MALIGNES</a:t>
            </a:r>
            <a:endParaRPr lang="fr-BE" dirty="0">
              <a:latin typeface="Barlow Condensed SemiBold" panose="00000706000000000000" pitchFamily="2" charset="0"/>
            </a:endParaRPr>
          </a:p>
        </p:txBody>
      </p:sp>
      <p:graphicFrame>
        <p:nvGraphicFramePr>
          <p:cNvPr id="9" name="Tableau 4">
            <a:extLst>
              <a:ext uri="{FF2B5EF4-FFF2-40B4-BE49-F238E27FC236}">
                <a16:creationId xmlns:a16="http://schemas.microsoft.com/office/drawing/2014/main" id="{AB8B5E40-9607-34E5-D139-1BB43D7F44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980265"/>
              </p:ext>
            </p:extLst>
          </p:nvPr>
        </p:nvGraphicFramePr>
        <p:xfrm>
          <a:off x="990600" y="5233003"/>
          <a:ext cx="8128000" cy="11125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329714">
                  <a:extLst>
                    <a:ext uri="{9D8B030D-6E8A-4147-A177-3AD203B41FA5}">
                      <a16:colId xmlns:a16="http://schemas.microsoft.com/office/drawing/2014/main" val="636816646"/>
                    </a:ext>
                  </a:extLst>
                </a:gridCol>
                <a:gridCol w="798286">
                  <a:extLst>
                    <a:ext uri="{9D8B030D-6E8A-4147-A177-3AD203B41FA5}">
                      <a16:colId xmlns:a16="http://schemas.microsoft.com/office/drawing/2014/main" val="1398783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Lymphome non hodgkinien – professionnels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016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Myélome multiple – professionnels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748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Leucémies – professionnels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914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255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A027E5-D100-478A-E53E-53FE7ECCB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Pathologies cancéreuses</a:t>
            </a:r>
            <a:endParaRPr lang="fr-BE" dirty="0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CB0A751C-E5C0-28F5-039B-5A0730C78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408746"/>
              </p:ext>
            </p:extLst>
          </p:nvPr>
        </p:nvGraphicFramePr>
        <p:xfrm>
          <a:off x="1019629" y="1945640"/>
          <a:ext cx="8128000" cy="14833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329714">
                  <a:extLst>
                    <a:ext uri="{9D8B030D-6E8A-4147-A177-3AD203B41FA5}">
                      <a16:colId xmlns:a16="http://schemas.microsoft.com/office/drawing/2014/main" val="636816646"/>
                    </a:ext>
                  </a:extLst>
                </a:gridCol>
                <a:gridCol w="798286">
                  <a:extLst>
                    <a:ext uri="{9D8B030D-6E8A-4147-A177-3AD203B41FA5}">
                      <a16:colId xmlns:a16="http://schemas.microsoft.com/office/drawing/2014/main" val="1398783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Cancer de la prostate – professionnels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016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Cancer du sein – population générale (DDT)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748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Cancer de la vessie et du rein – professionnels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914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Sarcome des tissus mous – professionnels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090467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1F14C762-41AE-CAFA-2E19-E30B4D598494}"/>
              </a:ext>
            </a:extLst>
          </p:cNvPr>
          <p:cNvSpPr txBox="1"/>
          <p:nvPr/>
        </p:nvSpPr>
        <p:spPr>
          <a:xfrm>
            <a:off x="11353800" y="103515"/>
            <a:ext cx="132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25959"/>
                </a:solidFill>
                <a:latin typeface="Barlow" panose="00000500000000000000" pitchFamily="2" charset="0"/>
              </a:rPr>
              <a:t>4/5</a:t>
            </a:r>
            <a:endParaRPr lang="fr-BE" sz="2800" b="1" dirty="0">
              <a:solidFill>
                <a:srgbClr val="025959"/>
              </a:solidFill>
              <a:latin typeface="Barlow" panose="000005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B178B7-CD25-861F-39E3-1F56C720D869}"/>
              </a:ext>
            </a:extLst>
          </p:cNvPr>
          <p:cNvSpPr txBox="1"/>
          <p:nvPr/>
        </p:nvSpPr>
        <p:spPr>
          <a:xfrm>
            <a:off x="990600" y="1523943"/>
            <a:ext cx="938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rlow Condensed SemiBold" panose="00000706000000000000" pitchFamily="2" charset="0"/>
              </a:rPr>
              <a:t>CANCER DE L’ ADULTE</a:t>
            </a:r>
            <a:endParaRPr lang="fr-BE" dirty="0">
              <a:latin typeface="Barlow Condensed SemiBold" panose="000007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90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A027E5-D100-478A-E53E-53FE7ECCB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Autres pathologies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FA4C8B3-6CD5-0575-FEB2-50D193EAD42D}"/>
              </a:ext>
            </a:extLst>
          </p:cNvPr>
          <p:cNvSpPr txBox="1"/>
          <p:nvPr/>
        </p:nvSpPr>
        <p:spPr>
          <a:xfrm>
            <a:off x="1019629" y="2869588"/>
            <a:ext cx="938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rlow Condensed SemiBold" panose="00000706000000000000" pitchFamily="2" charset="0"/>
              </a:rPr>
              <a:t>PATHOLOGIES THYROÏDIENNES</a:t>
            </a:r>
            <a:endParaRPr lang="fr-BE" dirty="0">
              <a:latin typeface="Barlow Condensed SemiBold" panose="00000706000000000000" pitchFamily="2" charset="0"/>
            </a:endParaRP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CB0A751C-E5C0-28F5-039B-5A0730C78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793698"/>
              </p:ext>
            </p:extLst>
          </p:nvPr>
        </p:nvGraphicFramePr>
        <p:xfrm>
          <a:off x="1019629" y="1945640"/>
          <a:ext cx="8128000" cy="7416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329714">
                  <a:extLst>
                    <a:ext uri="{9D8B030D-6E8A-4147-A177-3AD203B41FA5}">
                      <a16:colId xmlns:a16="http://schemas.microsoft.com/office/drawing/2014/main" val="636816646"/>
                    </a:ext>
                  </a:extLst>
                </a:gridCol>
                <a:gridCol w="798286">
                  <a:extLst>
                    <a:ext uri="{9D8B030D-6E8A-4147-A177-3AD203B41FA5}">
                      <a16:colId xmlns:a16="http://schemas.microsoft.com/office/drawing/2014/main" val="1398783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BPCO - professionnels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016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Asthme, sifflement - professionnels ou population générale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748358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1F14C762-41AE-CAFA-2E19-E30B4D598494}"/>
              </a:ext>
            </a:extLst>
          </p:cNvPr>
          <p:cNvSpPr txBox="1"/>
          <p:nvPr/>
        </p:nvSpPr>
        <p:spPr>
          <a:xfrm>
            <a:off x="11353800" y="103515"/>
            <a:ext cx="132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25959"/>
                </a:solidFill>
                <a:latin typeface="Barlow" panose="00000500000000000000" pitchFamily="2" charset="0"/>
              </a:rPr>
              <a:t>5/5</a:t>
            </a:r>
            <a:endParaRPr lang="fr-BE" sz="2800" b="1" dirty="0">
              <a:solidFill>
                <a:srgbClr val="025959"/>
              </a:solidFill>
              <a:latin typeface="Barlow" panose="000005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B178B7-CD25-861F-39E3-1F56C720D869}"/>
              </a:ext>
            </a:extLst>
          </p:cNvPr>
          <p:cNvSpPr txBox="1"/>
          <p:nvPr/>
        </p:nvSpPr>
        <p:spPr>
          <a:xfrm>
            <a:off x="990600" y="1516924"/>
            <a:ext cx="938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rlow Condensed SemiBold" panose="00000706000000000000" pitchFamily="2" charset="0"/>
              </a:rPr>
              <a:t>SANTÉ RESPIRATOIRE</a:t>
            </a:r>
            <a:endParaRPr lang="fr-BE" dirty="0">
              <a:latin typeface="Barlow Condensed SemiBold" panose="00000706000000000000" pitchFamily="2" charset="0"/>
            </a:endParaRPr>
          </a:p>
        </p:txBody>
      </p:sp>
      <p:graphicFrame>
        <p:nvGraphicFramePr>
          <p:cNvPr id="7" name="Tableau 14">
            <a:extLst>
              <a:ext uri="{FF2B5EF4-FFF2-40B4-BE49-F238E27FC236}">
                <a16:creationId xmlns:a16="http://schemas.microsoft.com/office/drawing/2014/main" id="{BF064C1C-A85B-CAD5-F497-4B1614C94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220500"/>
              </p:ext>
            </p:extLst>
          </p:nvPr>
        </p:nvGraphicFramePr>
        <p:xfrm>
          <a:off x="990600" y="3419204"/>
          <a:ext cx="8128000" cy="3708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395028">
                  <a:extLst>
                    <a:ext uri="{9D8B030D-6E8A-4147-A177-3AD203B41FA5}">
                      <a16:colId xmlns:a16="http://schemas.microsoft.com/office/drawing/2014/main" val="1987140741"/>
                    </a:ext>
                  </a:extLst>
                </a:gridCol>
                <a:gridCol w="732972">
                  <a:extLst>
                    <a:ext uri="{9D8B030D-6E8A-4147-A177-3AD203B41FA5}">
                      <a16:colId xmlns:a16="http://schemas.microsoft.com/office/drawing/2014/main" val="18195745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0" dirty="0"/>
                        <a:t>Hypothyroïdie - professionnels</a:t>
                      </a:r>
                      <a:endParaRPr lang="fr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</a:t>
                      </a:r>
                      <a:endParaRPr lang="fr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2853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8461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Agriculteur dans un champ de blé">
            <a:extLst>
              <a:ext uri="{FF2B5EF4-FFF2-40B4-BE49-F238E27FC236}">
                <a16:creationId xmlns:a16="http://schemas.microsoft.com/office/drawing/2014/main" id="{44D95917-BCA2-4607-BA15-AEFEADC7EA7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8" r="5806"/>
          <a:stretch/>
        </p:blipFill>
        <p:spPr>
          <a:xfrm>
            <a:off x="767750" y="368300"/>
            <a:ext cx="2317750" cy="1689100"/>
          </a:xfrm>
        </p:spPr>
      </p:pic>
      <p:pic>
        <p:nvPicPr>
          <p:cNvPr id="7" name="Image 6" descr="Personne enceinte en robe">
            <a:extLst>
              <a:ext uri="{FF2B5EF4-FFF2-40B4-BE49-F238E27FC236}">
                <a16:creationId xmlns:a16="http://schemas.microsoft.com/office/drawing/2014/main" id="{33C4C5B6-9511-51A9-ABF1-F2AC5D48F7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r="2783"/>
          <a:stretch/>
        </p:blipFill>
        <p:spPr>
          <a:xfrm>
            <a:off x="4541899" y="385642"/>
            <a:ext cx="2317607" cy="1653876"/>
          </a:xfrm>
          <a:prstGeom prst="rect">
            <a:avLst/>
          </a:prstGeom>
        </p:spPr>
      </p:pic>
      <p:pic>
        <p:nvPicPr>
          <p:cNvPr id="9" name="Image 8" descr="Maison moderne avec vue sur la place">
            <a:extLst>
              <a:ext uri="{FF2B5EF4-FFF2-40B4-BE49-F238E27FC236}">
                <a16:creationId xmlns:a16="http://schemas.microsoft.com/office/drawing/2014/main" id="{10DCB269-EF15-250A-A4DD-48D8D7EE90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r="1408"/>
          <a:stretch/>
        </p:blipFill>
        <p:spPr>
          <a:xfrm>
            <a:off x="8566071" y="349879"/>
            <a:ext cx="2317607" cy="168963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037DB8E-665A-4103-81A9-626B76D13E6A}"/>
              </a:ext>
            </a:extLst>
          </p:cNvPr>
          <p:cNvSpPr txBox="1"/>
          <p:nvPr/>
        </p:nvSpPr>
        <p:spPr>
          <a:xfrm>
            <a:off x="828135" y="2191110"/>
            <a:ext cx="231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rlow" panose="00000500000000000000" pitchFamily="2" charset="0"/>
              </a:rPr>
              <a:t>Milieu professionnel</a:t>
            </a:r>
            <a:endParaRPr lang="fr-BE" dirty="0">
              <a:latin typeface="Barlow" panose="000005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F5DA0A2-B566-D023-2B05-C21C4D724BB7}"/>
              </a:ext>
            </a:extLst>
          </p:cNvPr>
          <p:cNvSpPr txBox="1"/>
          <p:nvPr/>
        </p:nvSpPr>
        <p:spPr>
          <a:xfrm>
            <a:off x="4541756" y="2202447"/>
            <a:ext cx="2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rlow" panose="00000500000000000000" pitchFamily="2" charset="0"/>
              </a:rPr>
              <a:t>Grossesse et enfance</a:t>
            </a:r>
            <a:endParaRPr lang="fr-BE" dirty="0">
              <a:latin typeface="Barlow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A497D34-8205-BDEB-CA62-E2263402C8F3}"/>
              </a:ext>
            </a:extLst>
          </p:cNvPr>
          <p:cNvSpPr txBox="1"/>
          <p:nvPr/>
        </p:nvSpPr>
        <p:spPr>
          <a:xfrm>
            <a:off x="8267023" y="2202447"/>
            <a:ext cx="309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rlow" panose="00000500000000000000" pitchFamily="2" charset="0"/>
              </a:rPr>
              <a:t>Riverains des zones agricoles</a:t>
            </a:r>
            <a:endParaRPr lang="fr-BE" dirty="0">
              <a:latin typeface="Barlow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8B96309-2CAC-B898-D37A-34ED957C17B4}"/>
              </a:ext>
            </a:extLst>
          </p:cNvPr>
          <p:cNvSpPr txBox="1"/>
          <p:nvPr/>
        </p:nvSpPr>
        <p:spPr>
          <a:xfrm>
            <a:off x="301925" y="2694152"/>
            <a:ext cx="1407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i="1" dirty="0">
                <a:latin typeface="Barlow" panose="00000500000000000000" pitchFamily="2" charset="0"/>
              </a:rPr>
              <a:t>Présomption forte</a:t>
            </a:r>
            <a:endParaRPr lang="fr-BE" sz="1200" b="1" i="1" dirty="0">
              <a:latin typeface="Barlow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CAD8F3A-51E3-630D-114C-EA2364F303F9}"/>
              </a:ext>
            </a:extLst>
          </p:cNvPr>
          <p:cNvSpPr txBox="1"/>
          <p:nvPr/>
        </p:nvSpPr>
        <p:spPr>
          <a:xfrm>
            <a:off x="4034288" y="2693504"/>
            <a:ext cx="1407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i="1" dirty="0">
                <a:latin typeface="Barlow" panose="00000500000000000000" pitchFamily="2" charset="0"/>
              </a:rPr>
              <a:t>Présomption forte</a:t>
            </a:r>
            <a:endParaRPr lang="fr-BE" sz="1200" b="1" i="1" dirty="0">
              <a:latin typeface="Barlow" panose="00000500000000000000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BA0EA8B-1E1F-86BB-FC5A-3EFCA9C54582}"/>
              </a:ext>
            </a:extLst>
          </p:cNvPr>
          <p:cNvSpPr txBox="1"/>
          <p:nvPr/>
        </p:nvSpPr>
        <p:spPr>
          <a:xfrm>
            <a:off x="7976559" y="2701482"/>
            <a:ext cx="1681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i="1" dirty="0">
                <a:latin typeface="Barlow" panose="00000500000000000000" pitchFamily="2" charset="0"/>
              </a:rPr>
              <a:t>Présomption moyenne</a:t>
            </a:r>
            <a:endParaRPr lang="fr-BE" sz="1200" b="1" i="1" dirty="0">
              <a:latin typeface="Barlow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3C36470-B336-21E1-6E92-D07B7BB3F1A0}"/>
              </a:ext>
            </a:extLst>
          </p:cNvPr>
          <p:cNvSpPr txBox="1"/>
          <p:nvPr/>
        </p:nvSpPr>
        <p:spPr>
          <a:xfrm>
            <a:off x="244754" y="4935403"/>
            <a:ext cx="1681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i="1" dirty="0">
                <a:latin typeface="Barlow" panose="00000500000000000000" pitchFamily="2" charset="0"/>
              </a:rPr>
              <a:t>Présomption moyenne</a:t>
            </a:r>
            <a:endParaRPr lang="fr-BE" sz="1200" b="1" i="1" dirty="0">
              <a:latin typeface="Barlow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CA26CE4-9DAF-C784-A2E6-B29DE2AC9DBB}"/>
              </a:ext>
            </a:extLst>
          </p:cNvPr>
          <p:cNvSpPr txBox="1"/>
          <p:nvPr/>
        </p:nvSpPr>
        <p:spPr>
          <a:xfrm>
            <a:off x="646981" y="2978481"/>
            <a:ext cx="29416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Lymphome non-hodgkinien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Myélome multiple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Cancer de la prostate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Maladie de Parkinson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Troubles cognitifs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Bronchopneumopathie chronique obstructive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Bronchite chronique</a:t>
            </a:r>
            <a:endParaRPr lang="fr-BE" sz="1400" dirty="0">
              <a:latin typeface="Barlow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CEAE9C3-959B-3EE4-73F6-B72A50D7C383}"/>
              </a:ext>
            </a:extLst>
          </p:cNvPr>
          <p:cNvSpPr txBox="1"/>
          <p:nvPr/>
        </p:nvSpPr>
        <p:spPr>
          <a:xfrm>
            <a:off x="586596" y="5212402"/>
            <a:ext cx="29416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Maladie d’Alzheimer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Troubles anxio-dépressif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Leucémie, cancer du système nerveux central, vessie, rein, sarcome des tissus mous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Asthme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Pathologie thyroïdienne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400" dirty="0">
              <a:latin typeface="Barlow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D7887A6-02E1-45D7-0073-C8405EBA8C31}"/>
              </a:ext>
            </a:extLst>
          </p:cNvPr>
          <p:cNvSpPr txBox="1"/>
          <p:nvPr/>
        </p:nvSpPr>
        <p:spPr>
          <a:xfrm>
            <a:off x="8422257" y="3016003"/>
            <a:ext cx="2941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Maladies de Parkinson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Troubles du spectre autistique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Asthme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Cancer du sein</a:t>
            </a:r>
            <a:endParaRPr lang="fr-BE" sz="1400" dirty="0">
              <a:latin typeface="Barlow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FD076B7-B0F7-8EC0-0B9E-3B3A8467D920}"/>
              </a:ext>
            </a:extLst>
          </p:cNvPr>
          <p:cNvSpPr txBox="1"/>
          <p:nvPr/>
        </p:nvSpPr>
        <p:spPr>
          <a:xfrm>
            <a:off x="4392976" y="3039713"/>
            <a:ext cx="29416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Leucémies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Tumeurs du système nerveux central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Troubles du développement neuropsychologique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Malformations congénitales (exposition professionnelle)</a:t>
            </a:r>
            <a:endParaRPr lang="fr-BE" sz="1400" dirty="0">
              <a:latin typeface="Barlow" panose="00000500000000000000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70408E1-2E13-020B-D09A-169842CB4EF7}"/>
              </a:ext>
            </a:extLst>
          </p:cNvPr>
          <p:cNvSpPr txBox="1"/>
          <p:nvPr/>
        </p:nvSpPr>
        <p:spPr>
          <a:xfrm>
            <a:off x="4034288" y="4879053"/>
            <a:ext cx="1681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i="1" dirty="0">
                <a:latin typeface="Barlow" panose="00000500000000000000" pitchFamily="2" charset="0"/>
              </a:rPr>
              <a:t>Présomption moyenne</a:t>
            </a:r>
            <a:endParaRPr lang="fr-BE" sz="1200" b="1" i="1" dirty="0">
              <a:latin typeface="Barlow" panose="000005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F00332-40DD-4F6C-2203-B995A68CEEDD}"/>
              </a:ext>
            </a:extLst>
          </p:cNvPr>
          <p:cNvSpPr txBox="1"/>
          <p:nvPr/>
        </p:nvSpPr>
        <p:spPr>
          <a:xfrm>
            <a:off x="4392976" y="5377319"/>
            <a:ext cx="2941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Mort fœtale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Barlow" panose="00000500000000000000" pitchFamily="2" charset="0"/>
              </a:rPr>
              <a:t>Malformations congénitales (exposition domestique)</a:t>
            </a:r>
            <a:endParaRPr lang="fr-BE" sz="1400" dirty="0"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16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3" grpId="0"/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4FDBF4-FCE1-2A3F-294A-D2A6A40A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coût socio-économique des pesticides</a:t>
            </a:r>
            <a:endParaRPr lang="fr-BE" dirty="0"/>
          </a:p>
        </p:txBody>
      </p:sp>
      <p:pic>
        <p:nvPicPr>
          <p:cNvPr id="5" name="Espace réservé du contenu 4" descr="Vase de pièces de monnaie">
            <a:extLst>
              <a:ext uri="{FF2B5EF4-FFF2-40B4-BE49-F238E27FC236}">
                <a16:creationId xmlns:a16="http://schemas.microsoft.com/office/drawing/2014/main" id="{22DB9FC3-B9C2-326D-E017-BBA4C34BF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70" y="1388797"/>
            <a:ext cx="6966259" cy="4644173"/>
          </a:xfrm>
        </p:spPr>
      </p:pic>
    </p:spTree>
    <p:extLst>
      <p:ext uri="{BB962C8B-B14F-4D97-AF65-F5344CB8AC3E}">
        <p14:creationId xmlns:p14="http://schemas.microsoft.com/office/powerpoint/2010/main" val="4261101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8F85AE16-B83E-EF54-112D-D81F27E469C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00934824"/>
              </p:ext>
            </p:extLst>
          </p:nvPr>
        </p:nvGraphicFramePr>
        <p:xfrm>
          <a:off x="8288175" y="261972"/>
          <a:ext cx="3546475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leau 8">
            <a:extLst>
              <a:ext uri="{FF2B5EF4-FFF2-40B4-BE49-F238E27FC236}">
                <a16:creationId xmlns:a16="http://schemas.microsoft.com/office/drawing/2014/main" id="{31D47205-FD3F-35A4-799C-48598D299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46785"/>
              </p:ext>
            </p:extLst>
          </p:nvPr>
        </p:nvGraphicFramePr>
        <p:xfrm>
          <a:off x="1391871" y="1549030"/>
          <a:ext cx="6306264" cy="464820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877847">
                  <a:extLst>
                    <a:ext uri="{9D8B030D-6E8A-4147-A177-3AD203B41FA5}">
                      <a16:colId xmlns:a16="http://schemas.microsoft.com/office/drawing/2014/main" val="2046577919"/>
                    </a:ext>
                  </a:extLst>
                </a:gridCol>
                <a:gridCol w="3339164">
                  <a:extLst>
                    <a:ext uri="{9D8B030D-6E8A-4147-A177-3AD203B41FA5}">
                      <a16:colId xmlns:a16="http://schemas.microsoft.com/office/drawing/2014/main" val="1567466575"/>
                    </a:ext>
                  </a:extLst>
                </a:gridCol>
                <a:gridCol w="1089253">
                  <a:extLst>
                    <a:ext uri="{9D8B030D-6E8A-4147-A177-3AD203B41FA5}">
                      <a16:colId xmlns:a16="http://schemas.microsoft.com/office/drawing/2014/main" val="392885611"/>
                    </a:ext>
                  </a:extLst>
                </a:gridCol>
              </a:tblGrid>
              <a:tr h="527446">
                <a:tc>
                  <a:txBody>
                    <a:bodyPr/>
                    <a:lstStyle/>
                    <a:p>
                      <a:r>
                        <a:rPr lang="fr-FR" dirty="0"/>
                        <a:t>Secteur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Domaine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Cout (millions)</a:t>
                      </a:r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356330"/>
                  </a:ext>
                </a:extLst>
              </a:tr>
              <a:tr h="401863">
                <a:tc>
                  <a:txBody>
                    <a:bodyPr/>
                    <a:lstStyle/>
                    <a:p>
                      <a:r>
                        <a:rPr lang="fr-FR" sz="1300" b="1" dirty="0"/>
                        <a:t>Couts de régulation</a:t>
                      </a:r>
                      <a:endParaRPr lang="fr-BE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dirty="0"/>
                        <a:t>Activités de régulation européenne (au prorata des activités en Fr)</a:t>
                      </a:r>
                      <a:endParaRPr lang="fr-BE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dirty="0"/>
                        <a:t>1,9</a:t>
                      </a:r>
                      <a:endParaRPr lang="fr-BE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947283"/>
                  </a:ext>
                </a:extLst>
              </a:tr>
              <a:tr h="238606">
                <a:tc>
                  <a:txBody>
                    <a:bodyPr/>
                    <a:lstStyle/>
                    <a:p>
                      <a:endParaRPr lang="fr-BE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dirty="0"/>
                        <a:t>Plan national Ecophyto</a:t>
                      </a:r>
                      <a:endParaRPr lang="fr-BE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dirty="0"/>
                        <a:t>30</a:t>
                      </a:r>
                      <a:endParaRPr lang="fr-BE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804375"/>
                  </a:ext>
                </a:extLst>
              </a:tr>
              <a:tr h="270519">
                <a:tc>
                  <a:txBody>
                    <a:bodyPr/>
                    <a:lstStyle/>
                    <a:p>
                      <a:r>
                        <a:rPr lang="fr-FR" sz="1300" b="1" dirty="0"/>
                        <a:t>Couts environnementaux</a:t>
                      </a:r>
                      <a:endParaRPr lang="fr-BE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dirty="0"/>
                        <a:t>Traitement des eaux (excès de dépenses)</a:t>
                      </a:r>
                      <a:endParaRPr lang="fr-BE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dirty="0"/>
                        <a:t>260</a:t>
                      </a:r>
                      <a:endParaRPr lang="fr-BE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881392"/>
                  </a:ext>
                </a:extLst>
              </a:tr>
              <a:tr h="270519">
                <a:tc>
                  <a:txBody>
                    <a:bodyPr/>
                    <a:lstStyle/>
                    <a:p>
                      <a:endParaRPr lang="fr-BE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dirty="0"/>
                        <a:t>Emissions de gaz à effet de serre</a:t>
                      </a:r>
                      <a:endParaRPr lang="fr-BE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dirty="0"/>
                        <a:t>31,5</a:t>
                      </a:r>
                      <a:endParaRPr lang="fr-BE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965443"/>
                  </a:ext>
                </a:extLst>
              </a:tr>
              <a:tr h="565120">
                <a:tc>
                  <a:txBody>
                    <a:bodyPr/>
                    <a:lstStyle/>
                    <a:p>
                      <a:r>
                        <a:rPr lang="fr-FR" sz="1300" b="1" dirty="0"/>
                        <a:t>Couts de santé</a:t>
                      </a:r>
                      <a:endParaRPr lang="fr-BE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dirty="0"/>
                        <a:t>Maladies professionnelles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300" dirty="0"/>
                        <a:t>Parkinson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300" dirty="0"/>
                        <a:t>Lymphome non-</a:t>
                      </a:r>
                      <a:r>
                        <a:rPr lang="fr-FR" sz="1300" dirty="0" err="1"/>
                        <a:t>hodkinien</a:t>
                      </a:r>
                      <a:endParaRPr lang="fr-BE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300" dirty="0"/>
                    </a:p>
                    <a:p>
                      <a:r>
                        <a:rPr lang="fr-FR" sz="1300" dirty="0"/>
                        <a:t>46,7</a:t>
                      </a:r>
                    </a:p>
                    <a:p>
                      <a:r>
                        <a:rPr lang="fr-FR" sz="1300" dirty="0"/>
                        <a:t>1,8</a:t>
                      </a:r>
                      <a:endParaRPr lang="fr-BE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061104"/>
                  </a:ext>
                </a:extLst>
              </a:tr>
              <a:tr h="891634">
                <a:tc>
                  <a:txBody>
                    <a:bodyPr/>
                    <a:lstStyle/>
                    <a:p>
                      <a:endParaRPr lang="fr-BE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i="1" dirty="0"/>
                        <a:t>Dans la population générale (estimation non comptabilisée, pas de fraction attribuable)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300" i="1" dirty="0"/>
                        <a:t>Parkinson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300" i="1" dirty="0"/>
                        <a:t>Cancer de la prostate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300" i="1" dirty="0"/>
                        <a:t>Lymphome non-</a:t>
                      </a:r>
                      <a:r>
                        <a:rPr lang="fr-FR" sz="1300" i="1" dirty="0" err="1"/>
                        <a:t>hodkinien</a:t>
                      </a:r>
                      <a:endParaRPr lang="fr-BE" sz="13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300" i="1" dirty="0"/>
                    </a:p>
                    <a:p>
                      <a:endParaRPr lang="fr-BE" sz="1300" i="1" dirty="0"/>
                    </a:p>
                    <a:p>
                      <a:r>
                        <a:rPr lang="fr-BE" sz="1300" i="1" dirty="0"/>
                        <a:t>1 262</a:t>
                      </a:r>
                    </a:p>
                    <a:p>
                      <a:r>
                        <a:rPr lang="fr-BE" sz="1300" i="1" dirty="0"/>
                        <a:t>1 101</a:t>
                      </a:r>
                    </a:p>
                    <a:p>
                      <a:r>
                        <a:rPr lang="fr-BE" sz="1300" i="1" dirty="0"/>
                        <a:t>2 090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654137"/>
                  </a:ext>
                </a:extLst>
              </a:tr>
              <a:tr h="565120">
                <a:tc>
                  <a:txBody>
                    <a:bodyPr/>
                    <a:lstStyle/>
                    <a:p>
                      <a:r>
                        <a:rPr lang="fr-FR" sz="1300" b="1" dirty="0"/>
                        <a:t>Support public du secteur</a:t>
                      </a:r>
                      <a:endParaRPr lang="fr-BE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dirty="0"/>
                        <a:t>Bayer</a:t>
                      </a:r>
                    </a:p>
                    <a:p>
                      <a:r>
                        <a:rPr lang="fr-FR" sz="1300" dirty="0"/>
                        <a:t>BASF</a:t>
                      </a:r>
                    </a:p>
                    <a:p>
                      <a:r>
                        <a:rPr lang="fr-FR" sz="1300" dirty="0"/>
                        <a:t>Total rapporté à la Fr</a:t>
                      </a:r>
                      <a:endParaRPr lang="fr-BE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dirty="0"/>
                        <a:t>0,6</a:t>
                      </a:r>
                    </a:p>
                    <a:p>
                      <a:r>
                        <a:rPr lang="fr-BE" sz="1300" dirty="0"/>
                        <a:t>1,25</a:t>
                      </a:r>
                    </a:p>
                    <a:p>
                      <a:r>
                        <a:rPr lang="fr-BE" sz="1300" dirty="0"/>
                        <a:t>0,4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309873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2A0D3B83-83BA-1DC5-4914-414EF5C34922}"/>
              </a:ext>
            </a:extLst>
          </p:cNvPr>
          <p:cNvSpPr txBox="1"/>
          <p:nvPr/>
        </p:nvSpPr>
        <p:spPr>
          <a:xfrm>
            <a:off x="216439" y="6479022"/>
            <a:ext cx="952094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/>
              <a:t>Alliot</a:t>
            </a:r>
            <a:r>
              <a:rPr lang="en-US" sz="1050" dirty="0"/>
              <a:t> C (2022) The social costs of pesticide use in France</a:t>
            </a:r>
            <a:endParaRPr lang="fr-BE" sz="105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F3782CF-C7EC-623F-55D9-8E01D2FB543D}"/>
              </a:ext>
            </a:extLst>
          </p:cNvPr>
          <p:cNvSpPr txBox="1"/>
          <p:nvPr/>
        </p:nvSpPr>
        <p:spPr>
          <a:xfrm>
            <a:off x="8288175" y="4807442"/>
            <a:ext cx="3260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rlow" panose="00000500000000000000" pitchFamily="2" charset="0"/>
              </a:rPr>
              <a:t>Au minimum :</a:t>
            </a:r>
          </a:p>
          <a:p>
            <a:r>
              <a:rPr lang="fr-FR" sz="1600" i="1" dirty="0">
                <a:latin typeface="Barlow" panose="00000500000000000000" pitchFamily="2" charset="0"/>
              </a:rPr>
              <a:t>«  </a:t>
            </a:r>
            <a:r>
              <a:rPr lang="en-US" sz="1600" i="1" dirty="0">
                <a:effectLst/>
                <a:latin typeface="Barlow" panose="00000500000000000000" pitchFamily="2" charset="0"/>
              </a:rPr>
              <a:t>10% of the annual budget in 2017 of the French Ministry of Agriculture and Food (3,587 million euros) “</a:t>
            </a:r>
            <a:endParaRPr lang="fr-BE" sz="1600" i="1" dirty="0">
              <a:latin typeface="Barlow" panose="00000500000000000000" pitchFamily="2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2A5D27C-CC4D-02F9-9E01-74668AFB7FDD}"/>
              </a:ext>
            </a:extLst>
          </p:cNvPr>
          <p:cNvSpPr txBox="1">
            <a:spLocks/>
          </p:cNvSpPr>
          <p:nvPr/>
        </p:nvSpPr>
        <p:spPr>
          <a:xfrm>
            <a:off x="990600" y="3486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4400" kern="1200" cap="small" baseline="0" dirty="0">
                <a:solidFill>
                  <a:srgbClr val="0F6464"/>
                </a:solidFill>
                <a:effectLst/>
                <a:latin typeface="Barlow Condensed SemiBold" panose="00000706000000000000" pitchFamily="2" charset="0"/>
                <a:ea typeface="+mj-ea"/>
                <a:cs typeface="+mj-cs"/>
              </a:defRPr>
            </a:lvl1pPr>
          </a:lstStyle>
          <a:p>
            <a:r>
              <a:rPr lang="fr-FR"/>
              <a:t>Le coût socio-économique des pesticides</a:t>
            </a:r>
          </a:p>
        </p:txBody>
      </p:sp>
    </p:spTree>
    <p:extLst>
      <p:ext uri="{BB962C8B-B14F-4D97-AF65-F5344CB8AC3E}">
        <p14:creationId xmlns:p14="http://schemas.microsoft.com/office/powerpoint/2010/main" val="204204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714D7C-C283-770C-20DC-6538D27C051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10103" y="1758663"/>
            <a:ext cx="8372475" cy="162242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i="1" dirty="0"/>
              <a:t>“The most substantial costs were related to </a:t>
            </a:r>
            <a:r>
              <a:rPr lang="en-US" sz="2000" b="1" i="1" dirty="0"/>
              <a:t>loss of IQ and intellectual disability </a:t>
            </a:r>
            <a:r>
              <a:rPr lang="en-US" sz="2000" i="1" dirty="0"/>
              <a:t>attributable to </a:t>
            </a:r>
            <a:r>
              <a:rPr lang="en-US" sz="2000" b="1" i="1" dirty="0"/>
              <a:t>prenatal organophosphate exposure</a:t>
            </a:r>
            <a:r>
              <a:rPr lang="en-US" sz="2000" i="1" dirty="0"/>
              <a:t>; base case estimates identified </a:t>
            </a:r>
            <a:r>
              <a:rPr lang="en-US" sz="2000" b="1" i="1" dirty="0"/>
              <a:t>€146 billion </a:t>
            </a:r>
            <a:r>
              <a:rPr lang="en-US" sz="2000" i="1" dirty="0"/>
              <a:t>in attributable costs, whereas sensitivity analyses suggested that costs might actually range from €46.8 to 195 billion annually.”</a:t>
            </a:r>
            <a:endParaRPr lang="fr-BE" sz="2000" i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39C7C54-0705-AE7C-35E8-778CE6DBD363}"/>
              </a:ext>
            </a:extLst>
          </p:cNvPr>
          <p:cNvSpPr txBox="1"/>
          <p:nvPr/>
        </p:nvSpPr>
        <p:spPr>
          <a:xfrm>
            <a:off x="10476089" y="3270826"/>
            <a:ext cx="5068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Trasande</a:t>
            </a:r>
            <a:r>
              <a:rPr lang="fr-FR" dirty="0"/>
              <a:t>, 2015</a:t>
            </a: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26A5B7-EF12-394E-4560-1E1EF0D84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266" y="313210"/>
            <a:ext cx="6439458" cy="130313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5670B79-F680-BB1B-D428-7261E5EF62AA}"/>
              </a:ext>
            </a:extLst>
          </p:cNvPr>
          <p:cNvSpPr txBox="1"/>
          <p:nvPr/>
        </p:nvSpPr>
        <p:spPr>
          <a:xfrm>
            <a:off x="1704622" y="4172336"/>
            <a:ext cx="3307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Equivalence en Belgique</a:t>
            </a:r>
            <a:endParaRPr lang="fr-BE" sz="24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EBBB2E3-5925-DF95-2279-9F8B4188A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1600" y="3980886"/>
            <a:ext cx="1314938" cy="81844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F0D3D80-7691-CE91-22E0-57E72CBFE7DC}"/>
              </a:ext>
            </a:extLst>
          </p:cNvPr>
          <p:cNvSpPr txBox="1"/>
          <p:nvPr/>
        </p:nvSpPr>
        <p:spPr>
          <a:xfrm>
            <a:off x="2139461" y="6858000"/>
            <a:ext cx="79130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>
                <a:hlinkClick r:id="rId4" tooltip="https://en.wikipedia.org/wiki/Belgium"/>
              </a:rPr>
              <a:t>Cette photo</a:t>
            </a:r>
            <a:r>
              <a:rPr lang="fr-BE" sz="900"/>
              <a:t> par Auteur inconnu est soumise à la licence </a:t>
            </a:r>
            <a:r>
              <a:rPr lang="fr-BE" sz="900">
                <a:hlinkClick r:id="rId5" tooltip="https://creativecommons.org/licenses/by-sa/3.0/"/>
              </a:rPr>
              <a:t>CC BY-SA</a:t>
            </a:r>
            <a:endParaRPr lang="fr-BE" sz="90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B50E8BC-F6A6-8BDB-4A74-7A1F563364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28467" y="682542"/>
            <a:ext cx="1075266" cy="71684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5603D49-DC5E-AB2B-3E29-13403A868FAF}"/>
              </a:ext>
            </a:extLst>
          </p:cNvPr>
          <p:cNvSpPr txBox="1"/>
          <p:nvPr/>
        </p:nvSpPr>
        <p:spPr>
          <a:xfrm>
            <a:off x="952500" y="6858000"/>
            <a:ext cx="10287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>
                <a:hlinkClick r:id="rId7" tooltip="https://fr.vikidia.org/wiki/Union_europeenne"/>
              </a:rPr>
              <a:t>Cette photo</a:t>
            </a:r>
            <a:r>
              <a:rPr lang="fr-BE" sz="900"/>
              <a:t> par Auteur inconnu est soumise à la licence </a:t>
            </a:r>
            <a:r>
              <a:rPr lang="fr-BE" sz="900">
                <a:hlinkClick r:id="rId5" tooltip="https://creativecommons.org/licenses/by-sa/3.0/"/>
              </a:rPr>
              <a:t>CC BY-SA</a:t>
            </a:r>
            <a:endParaRPr lang="fr-BE" sz="90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16AED89-24F5-19DC-C862-BCD2CFA508FA}"/>
              </a:ext>
            </a:extLst>
          </p:cNvPr>
          <p:cNvSpPr txBox="1"/>
          <p:nvPr/>
        </p:nvSpPr>
        <p:spPr>
          <a:xfrm>
            <a:off x="6361072" y="4172336"/>
            <a:ext cx="3691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Barlow" panose="00000500000000000000" pitchFamily="2" charset="0"/>
              </a:rPr>
              <a:t>4,5 milliards d’euro</a:t>
            </a:r>
            <a:endParaRPr lang="fr-BE" sz="2400" b="1" dirty="0">
              <a:latin typeface="Barlow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5647CE4-C3D2-B96E-F49E-4D644CB072BF}"/>
              </a:ext>
            </a:extLst>
          </p:cNvPr>
          <p:cNvSpPr txBox="1"/>
          <p:nvPr/>
        </p:nvSpPr>
        <p:spPr>
          <a:xfrm>
            <a:off x="2825479" y="5145835"/>
            <a:ext cx="7913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Barlow" panose="00000500000000000000" pitchFamily="2" charset="0"/>
              </a:rPr>
              <a:t>Budget des soins de santé 2022 : 35 milliards</a:t>
            </a:r>
            <a:endParaRPr lang="fr-BE" sz="2000" dirty="0">
              <a:latin typeface="Barlow" panose="00000500000000000000" pitchFamily="2" charset="0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4EF7D41-52F5-EC1A-8061-5FB7A6140AFF}"/>
              </a:ext>
            </a:extLst>
          </p:cNvPr>
          <p:cNvCxnSpPr>
            <a:stCxn id="7" idx="3"/>
          </p:cNvCxnSpPr>
          <p:nvPr/>
        </p:nvCxnSpPr>
        <p:spPr>
          <a:xfrm flipV="1">
            <a:off x="5012267" y="4390108"/>
            <a:ext cx="1083732" cy="13061"/>
          </a:xfrm>
          <a:prstGeom prst="straightConnector1">
            <a:avLst/>
          </a:prstGeom>
          <a:ln w="76200">
            <a:solidFill>
              <a:srgbClr val="02595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84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E5A2C5A-D2AA-D401-E043-5CBAAC05B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59" y="171452"/>
            <a:ext cx="8138865" cy="450381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ACDD4EE-EAB6-1798-4D4A-233BE14A8FED}"/>
              </a:ext>
            </a:extLst>
          </p:cNvPr>
          <p:cNvCxnSpPr>
            <a:cxnSpLocks/>
          </p:cNvCxnSpPr>
          <p:nvPr/>
        </p:nvCxnSpPr>
        <p:spPr>
          <a:xfrm>
            <a:off x="922760" y="925688"/>
            <a:ext cx="4340328" cy="79022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1F906C4-16A0-3385-E5AD-916A776BC575}"/>
              </a:ext>
            </a:extLst>
          </p:cNvPr>
          <p:cNvCxnSpPr>
            <a:cxnSpLocks/>
          </p:cNvCxnSpPr>
          <p:nvPr/>
        </p:nvCxnSpPr>
        <p:spPr>
          <a:xfrm flipV="1">
            <a:off x="922760" y="925688"/>
            <a:ext cx="4721684" cy="69991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Graphique 13" descr="Flèche : courbe dans le sens des aiguilles d’une montre avec un remplissage uni">
            <a:extLst>
              <a:ext uri="{FF2B5EF4-FFF2-40B4-BE49-F238E27FC236}">
                <a16:creationId xmlns:a16="http://schemas.microsoft.com/office/drawing/2014/main" id="{C99560D3-9280-0BCD-A084-6F944FB9E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224351">
            <a:off x="7927536" y="290426"/>
            <a:ext cx="1575902" cy="157590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7FBC48E-FACC-DD59-353C-9CE7BA621A80}"/>
              </a:ext>
            </a:extLst>
          </p:cNvPr>
          <p:cNvSpPr txBox="1"/>
          <p:nvPr/>
        </p:nvSpPr>
        <p:spPr>
          <a:xfrm>
            <a:off x="8715487" y="1625599"/>
            <a:ext cx="285065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dirty="0">
                <a:latin typeface="Barlow Condensed SemiBold" panose="00000706000000000000" pitchFamily="2" charset="0"/>
              </a:rPr>
              <a:t>Quel est le risque que nous prenons en continuant à utiliser des pesticides ?</a:t>
            </a:r>
          </a:p>
        </p:txBody>
      </p:sp>
    </p:spTree>
    <p:extLst>
      <p:ext uri="{BB962C8B-B14F-4D97-AF65-F5344CB8AC3E}">
        <p14:creationId xmlns:p14="http://schemas.microsoft.com/office/powerpoint/2010/main" val="202511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0944C8F-FAA5-5AA4-D53F-AE5D617C9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411"/>
            <a:ext cx="10515600" cy="1325563"/>
          </a:xfrm>
        </p:spPr>
        <p:txBody>
          <a:bodyPr/>
          <a:lstStyle/>
          <a:p>
            <a:r>
              <a:rPr lang="fr-FR" dirty="0"/>
              <a:t>Pesticide et santé : quel risque?</a:t>
            </a:r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6099912-7C07-54E0-9E5D-54D0A993C5DA}"/>
              </a:ext>
            </a:extLst>
          </p:cNvPr>
          <p:cNvSpPr txBox="1"/>
          <p:nvPr/>
        </p:nvSpPr>
        <p:spPr>
          <a:xfrm>
            <a:off x="478367" y="4371127"/>
            <a:ext cx="1073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25959"/>
                </a:solidFill>
                <a:latin typeface="Barlow" panose="00000500000000000000" pitchFamily="2" charset="0"/>
              </a:rPr>
              <a:t>Sommes nous prêts à accepter ces risques lié à l’utilisation de ces produits ?  </a:t>
            </a:r>
            <a:endParaRPr lang="fr-BE" sz="2400" b="1" dirty="0">
              <a:solidFill>
                <a:srgbClr val="025959"/>
              </a:solidFill>
              <a:latin typeface="Barlow" panose="000005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F9103EB-6CD9-1DE9-4776-6983119CF4E4}"/>
              </a:ext>
            </a:extLst>
          </p:cNvPr>
          <p:cNvSpPr txBox="1"/>
          <p:nvPr/>
        </p:nvSpPr>
        <p:spPr>
          <a:xfrm>
            <a:off x="1377245" y="1636889"/>
            <a:ext cx="96971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Le système de régulation en place (EFSA) est incapable de répondre à cette question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Les liens épidémiologiques se consolident chaque année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Le coûts socio-économiques et de santé sont colossaux, et sous-estimés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275359D-22BA-D4ED-E5EB-104CE1D5044D}"/>
              </a:ext>
            </a:extLst>
          </p:cNvPr>
          <p:cNvSpPr txBox="1"/>
          <p:nvPr/>
        </p:nvSpPr>
        <p:spPr>
          <a:xfrm>
            <a:off x="3083278" y="5221111"/>
            <a:ext cx="60254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BE" sz="2000" i="1" dirty="0">
                <a:latin typeface="Barlow" panose="00000500000000000000" pitchFamily="2" charset="0"/>
                <a:cs typeface="Calibri" panose="020F0502020204030204" pitchFamily="34" charset="0"/>
              </a:rPr>
              <a:t>« L’absence de certitude scientifique absolue ne doit pas servir de prétexte pour remettre à plus tard l’adoption de mesures effectives ». 	 CSS, 2019</a:t>
            </a:r>
            <a:endParaRPr lang="fr-BE" sz="2400" i="1" dirty="0">
              <a:latin typeface="Barlow" panose="000005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04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uiExpand="1" build="p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8D99EAF-786D-3A45-3BF3-3F5DE5087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Nos </a:t>
            </a:r>
            <a:r>
              <a:rPr lang="fr-BE" dirty="0"/>
              <a:t>thématiques</a:t>
            </a:r>
            <a:r>
              <a:rPr lang="en-US" dirty="0"/>
              <a:t> d’action</a:t>
            </a:r>
          </a:p>
        </p:txBody>
      </p:sp>
      <p:pic>
        <p:nvPicPr>
          <p:cNvPr id="3" name="Image 2" descr="Une image contenant texte, différent, capture d’écran&#10;&#10;Description générée automatiquement">
            <a:extLst>
              <a:ext uri="{FF2B5EF4-FFF2-40B4-BE49-F238E27FC236}">
                <a16:creationId xmlns:a16="http://schemas.microsoft.com/office/drawing/2014/main" id="{9386B6A9-4D7E-E15F-C075-26FD447E21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729" y="1636587"/>
            <a:ext cx="6396541" cy="514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50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Espace réservé du contenu 8">
            <a:extLst>
              <a:ext uri="{FF2B5EF4-FFF2-40B4-BE49-F238E27FC236}">
                <a16:creationId xmlns:a16="http://schemas.microsoft.com/office/drawing/2014/main" id="{26D37849-B9FA-102E-E1A7-1F7F6C91AAE9}"/>
              </a:ext>
            </a:extLst>
          </p:cNvPr>
          <p:cNvGraphicFramePr>
            <a:graphicFrameLocks/>
          </p:cNvGraphicFramePr>
          <p:nvPr/>
        </p:nvGraphicFramePr>
        <p:xfrm>
          <a:off x="2415116" y="2359515"/>
          <a:ext cx="7361768" cy="2138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re 2">
            <a:extLst>
              <a:ext uri="{FF2B5EF4-FFF2-40B4-BE49-F238E27FC236}">
                <a16:creationId xmlns:a16="http://schemas.microsoft.com/office/drawing/2014/main" id="{90944C8F-FAA5-5AA4-D53F-AE5D617C9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Pesticide et santé : pas de doute</a:t>
            </a:r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D8628D3-36BA-BB85-9F18-C9A87697CE73}"/>
              </a:ext>
            </a:extLst>
          </p:cNvPr>
          <p:cNvSpPr txBox="1"/>
          <p:nvPr/>
        </p:nvSpPr>
        <p:spPr>
          <a:xfrm>
            <a:off x="1478844" y="4874493"/>
            <a:ext cx="31157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rlow" panose="00000500000000000000" pitchFamily="2" charset="0"/>
              </a:rPr>
              <a:t>Quelles populations ? </a:t>
            </a:r>
          </a:p>
          <a:p>
            <a:r>
              <a:rPr lang="fr-FR" sz="1400" i="1" dirty="0">
                <a:latin typeface="Barlow" panose="00000500000000000000" pitchFamily="2" charset="0"/>
              </a:rPr>
              <a:t>âge, sexe, susceptibilité, vulnérabilité</a:t>
            </a:r>
          </a:p>
          <a:p>
            <a:endParaRPr lang="fr-FR" dirty="0">
              <a:latin typeface="Barlow" panose="000005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6099912-7C07-54E0-9E5D-54D0A993C5DA}"/>
              </a:ext>
            </a:extLst>
          </p:cNvPr>
          <p:cNvSpPr txBox="1"/>
          <p:nvPr/>
        </p:nvSpPr>
        <p:spPr>
          <a:xfrm>
            <a:off x="3364090" y="1398731"/>
            <a:ext cx="6310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Barlow" panose="00000500000000000000" pitchFamily="2" charset="0"/>
              </a:rPr>
              <a:t>Comment évaluer le risque ?</a:t>
            </a:r>
            <a:endParaRPr lang="fr-BE" sz="3200" b="1" dirty="0">
              <a:latin typeface="Barlow" panose="00000500000000000000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2F93DEE-B9B9-F3B9-13A8-5400CA7F7114}"/>
              </a:ext>
            </a:extLst>
          </p:cNvPr>
          <p:cNvSpPr txBox="1"/>
          <p:nvPr/>
        </p:nvSpPr>
        <p:spPr>
          <a:xfrm>
            <a:off x="4989689" y="4889939"/>
            <a:ext cx="22126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Formulations?</a:t>
            </a:r>
          </a:p>
          <a:p>
            <a:r>
              <a:rPr lang="fr-FR" sz="1400" dirty="0"/>
              <a:t>Effets cocktails, multi-exposition</a:t>
            </a:r>
          </a:p>
          <a:p>
            <a:endParaRPr lang="fr-BE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87C1CDE-3400-2C3F-4705-1A222B6EF4C7}"/>
              </a:ext>
            </a:extLst>
          </p:cNvPr>
          <p:cNvSpPr txBox="1"/>
          <p:nvPr/>
        </p:nvSpPr>
        <p:spPr>
          <a:xfrm>
            <a:off x="7597423" y="487409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Barlow" panose="00000500000000000000" pitchFamily="2" charset="0"/>
              </a:rPr>
              <a:t>Quelle exposition? </a:t>
            </a:r>
          </a:p>
          <a:p>
            <a:r>
              <a:rPr lang="fr-BE" sz="1800" i="1" dirty="0">
                <a:latin typeface="Barlow" panose="00000500000000000000" pitchFamily="2" charset="0"/>
              </a:rPr>
              <a:t>Riverains, professionnels…</a:t>
            </a:r>
          </a:p>
          <a:p>
            <a:r>
              <a:rPr lang="fr-BE" sz="1800" i="1" dirty="0">
                <a:latin typeface="Barlow" panose="00000500000000000000" pitchFamily="2" charset="0"/>
              </a:rPr>
              <a:t>Alimentation, peau, inhalation…</a:t>
            </a:r>
          </a:p>
        </p:txBody>
      </p:sp>
    </p:spTree>
    <p:extLst>
      <p:ext uri="{BB962C8B-B14F-4D97-AF65-F5344CB8AC3E}">
        <p14:creationId xmlns:p14="http://schemas.microsoft.com/office/powerpoint/2010/main" val="416024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/>
      <p:bldP spid="7" grpId="0"/>
      <p:bldP spid="8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6DAE3F-21E3-628B-5862-777A965D4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3" name="Espace réservé du contenu 6">
            <a:extLst>
              <a:ext uri="{FF2B5EF4-FFF2-40B4-BE49-F238E27FC236}">
                <a16:creationId xmlns:a16="http://schemas.microsoft.com/office/drawing/2014/main" id="{B3F1AD84-1E67-365D-66C8-AC44697F9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03" y="276086"/>
            <a:ext cx="10922072" cy="15288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1F38515-11BC-CC37-136D-2A8AA2CA1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02" y="1804918"/>
            <a:ext cx="11437931" cy="3114554"/>
          </a:xfrm>
          <a:prstGeom prst="rect">
            <a:avLst/>
          </a:prstGeom>
        </p:spPr>
      </p:pic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35DCE556-F644-32BE-1377-EC1FBA30D3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0826256"/>
              </p:ext>
            </p:extLst>
          </p:nvPr>
        </p:nvGraphicFramePr>
        <p:xfrm>
          <a:off x="6648450" y="4419600"/>
          <a:ext cx="3511550" cy="1718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384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65" y="306418"/>
            <a:ext cx="7852528" cy="48569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F98E4B1-8D0E-4B55-B439-FD37BB9E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11" y="114567"/>
            <a:ext cx="7489617" cy="501235"/>
          </a:xfrm>
        </p:spPr>
        <p:txBody>
          <a:bodyPr>
            <a:normAutofit fontScale="90000"/>
          </a:bodyPr>
          <a:lstStyle/>
          <a:p>
            <a:r>
              <a:rPr lang="fr-BE" dirty="0"/>
              <a:t>Avis du conseil supérieur de la santé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CDDD4FF-6DEC-4E42-B4D0-57A873150AF6}"/>
              </a:ext>
            </a:extLst>
          </p:cNvPr>
          <p:cNvSpPr txBox="1"/>
          <p:nvPr/>
        </p:nvSpPr>
        <p:spPr>
          <a:xfrm>
            <a:off x="7883216" y="1996221"/>
            <a:ext cx="37202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/>
              <a:t>Diseases</a:t>
            </a:r>
            <a:r>
              <a:rPr lang="fr-BE" b="1" dirty="0"/>
              <a:t> of </a:t>
            </a:r>
            <a:r>
              <a:rPr lang="fr-BE" b="1" dirty="0" err="1"/>
              <a:t>civilization</a:t>
            </a:r>
            <a:r>
              <a:rPr lang="fr-BE" b="1" dirty="0"/>
              <a:t> </a:t>
            </a:r>
            <a:r>
              <a:rPr lang="fr-BE" dirty="0"/>
              <a:t>: maladies cardio-vasculaires, cancer, diabète, obésité, dysfonction reproductive, troubles neurodéveloppement, troubles système immunitaire.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91D943-DCEF-4EF9-91EA-AE9C19AE4607}"/>
              </a:ext>
            </a:extLst>
          </p:cNvPr>
          <p:cNvSpPr txBox="1"/>
          <p:nvPr/>
        </p:nvSpPr>
        <p:spPr>
          <a:xfrm>
            <a:off x="831056" y="5454255"/>
            <a:ext cx="1052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rlow" panose="00000500000000000000" pitchFamily="2" charset="0"/>
                <a:cs typeface="Courier New" panose="02070309020205020404" pitchFamily="49" charset="0"/>
              </a:rPr>
              <a:t>“</a:t>
            </a:r>
            <a:r>
              <a:rPr lang="en-US" b="1" i="1" dirty="0">
                <a:latin typeface="Barlow" panose="00000500000000000000" pitchFamily="2" charset="0"/>
                <a:cs typeface="Courier New" panose="02070309020205020404" pitchFamily="49" charset="0"/>
              </a:rPr>
              <a:t>Prevention should be knowledge-based, and not merely evidence-based.</a:t>
            </a:r>
            <a:r>
              <a:rPr lang="en-US" i="1" dirty="0">
                <a:latin typeface="Barlow" panose="00000500000000000000" pitchFamily="2" charset="0"/>
                <a:cs typeface="Courier New" panose="02070309020205020404" pitchFamily="49" charset="0"/>
              </a:rPr>
              <a:t> “</a:t>
            </a:r>
            <a:endParaRPr lang="fr-BE" i="1" dirty="0">
              <a:latin typeface="Barlow" panose="00000500000000000000" pitchFamily="2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75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81900" cy="6896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9231" y="3294184"/>
            <a:ext cx="2133600" cy="234461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79231" y="1840523"/>
            <a:ext cx="3106615" cy="433754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67508" y="2655276"/>
            <a:ext cx="4267200" cy="240324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67508" y="4326548"/>
            <a:ext cx="2133600" cy="234461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79231" y="5605095"/>
            <a:ext cx="3938954" cy="232997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F98E4B1-8D0E-4B55-B439-FD37BB9E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111" y="1206767"/>
            <a:ext cx="2682589" cy="501235"/>
          </a:xfrm>
        </p:spPr>
        <p:txBody>
          <a:bodyPr>
            <a:normAutofit fontScale="90000"/>
          </a:bodyPr>
          <a:lstStyle/>
          <a:p>
            <a:r>
              <a:rPr lang="fr-BE" dirty="0"/>
              <a:t>Avis du conseil supérieur de la santé</a:t>
            </a:r>
          </a:p>
        </p:txBody>
      </p:sp>
    </p:spTree>
    <p:extLst>
      <p:ext uri="{BB962C8B-B14F-4D97-AF65-F5344CB8AC3E}">
        <p14:creationId xmlns:p14="http://schemas.microsoft.com/office/powerpoint/2010/main" val="159340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789CA4-0B2B-41E8-62BD-35E67585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Sources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798879-1A03-DE1C-33AC-601E2F1A8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6000"/>
            <a:ext cx="10515600" cy="5645722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50000"/>
              </a:lnSpc>
              <a:buNone/>
            </a:pPr>
            <a:endParaRPr lang="fr-FR" sz="1400" dirty="0">
              <a:effectLst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effectLst/>
              </a:rPr>
              <a:t>Pesticides et santé – Nouvelles données (2021) [Internet]. Inserm - La science pour la santé. [cité 14 </a:t>
            </a:r>
            <a:r>
              <a:rPr lang="fr-FR" sz="1400" dirty="0" err="1">
                <a:effectLst/>
              </a:rPr>
              <a:t>juill</a:t>
            </a:r>
            <a:r>
              <a:rPr lang="fr-FR" sz="1400" dirty="0">
                <a:effectLst/>
              </a:rPr>
              <a:t> 2021]. Disponible sur: </a:t>
            </a:r>
            <a:r>
              <a:rPr lang="fr-FR" sz="1400" dirty="0">
                <a:effectLst/>
                <a:hlinkClick r:id="rId2"/>
              </a:rPr>
              <a:t>https://www.inserm.fr/information-en-sante/expertises-collectives/pesticides-et-sante-nouvelles-donnees-2021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 err="1"/>
              <a:t>Alliot</a:t>
            </a:r>
            <a:r>
              <a:rPr lang="en-US" sz="1400" dirty="0"/>
              <a:t> C, Mc Adams-Marin D, </a:t>
            </a:r>
            <a:r>
              <a:rPr lang="en-US" sz="1400" dirty="0" err="1"/>
              <a:t>Borniotto</a:t>
            </a:r>
            <a:r>
              <a:rPr lang="en-US" sz="1400" dirty="0"/>
              <a:t> D and </a:t>
            </a:r>
            <a:r>
              <a:rPr lang="en-US" sz="1400" dirty="0" err="1"/>
              <a:t>Baret</a:t>
            </a:r>
            <a:r>
              <a:rPr lang="en-US" sz="1400" dirty="0"/>
              <a:t> PV (2022) The social costs of pesticide use in France. </a:t>
            </a:r>
            <a:r>
              <a:rPr lang="en-US" sz="1400" i="1" dirty="0"/>
              <a:t>Front. Sustain. Food Syst.</a:t>
            </a:r>
            <a:r>
              <a:rPr lang="en-US" sz="1400" dirty="0"/>
              <a:t> 6:1027583. </a:t>
            </a:r>
            <a:r>
              <a:rPr lang="en-US" sz="1400" dirty="0" err="1"/>
              <a:t>doi</a:t>
            </a:r>
            <a:r>
              <a:rPr lang="en-US" sz="1400" dirty="0"/>
              <a:t>: 10.3389/fsufs.2022.1027583</a:t>
            </a:r>
          </a:p>
          <a:p>
            <a:pPr>
              <a:lnSpc>
                <a:spcPct val="150000"/>
              </a:lnSpc>
            </a:pPr>
            <a:r>
              <a:rPr lang="fr-BE" sz="1400" dirty="0"/>
              <a:t>Christina </a:t>
            </a:r>
            <a:r>
              <a:rPr lang="fr-BE" sz="1400" dirty="0" err="1"/>
              <a:t>Aschan-Leygonie</a:t>
            </a:r>
            <a:r>
              <a:rPr lang="fr-BE" sz="1400" dirty="0"/>
              <a:t>, « Comment évaluer l'exposition aux pesticides de l’air en population générale ? Enseignements d’une revue bibliographique », </a:t>
            </a:r>
            <a:r>
              <a:rPr lang="fr-BE" sz="1400" i="1" dirty="0" err="1"/>
              <a:t>Cybergeo</a:t>
            </a:r>
            <a:r>
              <a:rPr lang="fr-BE" sz="1400" i="1" dirty="0"/>
              <a:t> : </a:t>
            </a:r>
            <a:r>
              <a:rPr lang="fr-BE" sz="1400" i="1" dirty="0" err="1"/>
              <a:t>European</a:t>
            </a:r>
            <a:r>
              <a:rPr lang="fr-BE" sz="1400" i="1" dirty="0"/>
              <a:t> Journal of </a:t>
            </a:r>
            <a:r>
              <a:rPr lang="fr-BE" sz="1400" i="1" dirty="0" err="1"/>
              <a:t>Geography</a:t>
            </a:r>
            <a:r>
              <a:rPr lang="fr-BE" sz="1400" dirty="0"/>
              <a:t> [En ligne], 2015, DOI : 10.4000/cybergeo.27056</a:t>
            </a:r>
          </a:p>
          <a:p>
            <a:pPr>
              <a:lnSpc>
                <a:spcPct val="150000"/>
              </a:lnSpc>
            </a:pPr>
            <a:r>
              <a:rPr lang="fr-BE" sz="1400" dirty="0" err="1"/>
              <a:t>Deziel</a:t>
            </a:r>
            <a:r>
              <a:rPr lang="fr-BE" sz="1400" dirty="0"/>
              <a:t> NC, Freeman LEB, </a:t>
            </a:r>
            <a:r>
              <a:rPr lang="fr-BE" sz="1400" dirty="0" err="1"/>
              <a:t>Graubard</a:t>
            </a:r>
            <a:r>
              <a:rPr lang="fr-BE" sz="1400" dirty="0"/>
              <a:t> BI, Jones RR, </a:t>
            </a:r>
            <a:r>
              <a:rPr lang="fr-BE" sz="1400" dirty="0" err="1"/>
              <a:t>Hoppin</a:t>
            </a:r>
            <a:r>
              <a:rPr lang="fr-BE" sz="1400" dirty="0"/>
              <a:t> JA, Thomas K, et al. Relative Contributions of Agricultural Drift, Para-</a:t>
            </a:r>
            <a:r>
              <a:rPr lang="fr-BE" sz="1400" dirty="0" err="1"/>
              <a:t>Occupational</a:t>
            </a:r>
            <a:r>
              <a:rPr lang="fr-BE" sz="1400" dirty="0"/>
              <a:t>, and </a:t>
            </a:r>
            <a:r>
              <a:rPr lang="fr-BE" sz="1400" dirty="0" err="1"/>
              <a:t>Residential</a:t>
            </a:r>
            <a:r>
              <a:rPr lang="fr-BE" sz="1400" dirty="0"/>
              <a:t> Use </a:t>
            </a:r>
            <a:r>
              <a:rPr lang="fr-BE" sz="1400" dirty="0" err="1"/>
              <a:t>Exposure</a:t>
            </a:r>
            <a:r>
              <a:rPr lang="fr-BE" sz="1400" dirty="0"/>
              <a:t> </a:t>
            </a:r>
            <a:r>
              <a:rPr lang="fr-BE" sz="1400" dirty="0" err="1"/>
              <a:t>Pathways</a:t>
            </a:r>
            <a:r>
              <a:rPr lang="fr-BE" sz="1400" dirty="0"/>
              <a:t> to House </a:t>
            </a:r>
            <a:r>
              <a:rPr lang="fr-BE" sz="1400" dirty="0" err="1"/>
              <a:t>Dust</a:t>
            </a:r>
            <a:r>
              <a:rPr lang="fr-BE" sz="1400" dirty="0"/>
              <a:t> Pesticide Concentrations: Meta-</a:t>
            </a:r>
            <a:r>
              <a:rPr lang="fr-BE" sz="1400" dirty="0" err="1"/>
              <a:t>Regression</a:t>
            </a:r>
            <a:r>
              <a:rPr lang="fr-BE" sz="1400" dirty="0"/>
              <a:t> of </a:t>
            </a:r>
            <a:r>
              <a:rPr lang="fr-BE" sz="1400" dirty="0" err="1"/>
              <a:t>Published</a:t>
            </a:r>
            <a:r>
              <a:rPr lang="fr-BE" sz="1400" dirty="0"/>
              <a:t> Data. Environ </a:t>
            </a:r>
            <a:r>
              <a:rPr lang="fr-BE" sz="1400" dirty="0" err="1"/>
              <a:t>Health</a:t>
            </a:r>
            <a:r>
              <a:rPr lang="fr-BE" sz="1400" dirty="0"/>
              <a:t> </a:t>
            </a:r>
            <a:r>
              <a:rPr lang="fr-BE" sz="1400" dirty="0" err="1"/>
              <a:t>Perspect</a:t>
            </a:r>
            <a:r>
              <a:rPr lang="fr-BE" sz="1400" dirty="0"/>
              <a:t>. mars 2017;125(3):296‑305.  </a:t>
            </a:r>
          </a:p>
          <a:p>
            <a:pPr>
              <a:lnSpc>
                <a:spcPct val="150000"/>
              </a:lnSpc>
            </a:pPr>
            <a:r>
              <a:rPr lang="fr-BE" sz="1400" dirty="0"/>
              <a:t>Leonardo </a:t>
            </a:r>
            <a:r>
              <a:rPr lang="fr-BE" sz="1400" dirty="0" err="1"/>
              <a:t>Trasande</a:t>
            </a:r>
            <a:r>
              <a:rPr lang="fr-BE" sz="1400" dirty="0"/>
              <a:t>, </a:t>
            </a:r>
            <a:r>
              <a:rPr lang="fr-BE" sz="1400" dirty="0" err="1"/>
              <a:t>Estimating</a:t>
            </a:r>
            <a:r>
              <a:rPr lang="fr-BE" sz="1400" dirty="0"/>
              <a:t> </a:t>
            </a:r>
            <a:r>
              <a:rPr lang="fr-BE" sz="1400" dirty="0" err="1"/>
              <a:t>Burden</a:t>
            </a:r>
            <a:r>
              <a:rPr lang="fr-BE" sz="1400" dirty="0"/>
              <a:t> and </a:t>
            </a:r>
            <a:r>
              <a:rPr lang="fr-BE" sz="1400" dirty="0" err="1"/>
              <a:t>Disease</a:t>
            </a:r>
            <a:r>
              <a:rPr lang="fr-BE" sz="1400" dirty="0"/>
              <a:t> </a:t>
            </a:r>
            <a:r>
              <a:rPr lang="fr-BE" sz="1400" dirty="0" err="1"/>
              <a:t>Costs</a:t>
            </a:r>
            <a:r>
              <a:rPr lang="fr-BE" sz="1400" dirty="0"/>
              <a:t> of </a:t>
            </a:r>
            <a:r>
              <a:rPr lang="fr-BE" sz="1400" dirty="0" err="1"/>
              <a:t>Exposure</a:t>
            </a:r>
            <a:r>
              <a:rPr lang="fr-BE" sz="1400" dirty="0"/>
              <a:t> to Endocrine-</a:t>
            </a:r>
            <a:r>
              <a:rPr lang="fr-BE" sz="1400" dirty="0" err="1"/>
              <a:t>Disrupting</a:t>
            </a:r>
            <a:r>
              <a:rPr lang="fr-BE" sz="1400" dirty="0"/>
              <a:t> Chemicals in the </a:t>
            </a:r>
            <a:r>
              <a:rPr lang="fr-BE" sz="1400" dirty="0" err="1"/>
              <a:t>European</a:t>
            </a:r>
            <a:r>
              <a:rPr lang="fr-BE" sz="1400" dirty="0"/>
              <a:t> Union, </a:t>
            </a:r>
            <a:r>
              <a:rPr lang="fr-BE" sz="1400" i="1" dirty="0"/>
              <a:t>The Journal of </a:t>
            </a:r>
            <a:r>
              <a:rPr lang="fr-BE" sz="1400" i="1" dirty="0" err="1"/>
              <a:t>Clinical</a:t>
            </a:r>
            <a:r>
              <a:rPr lang="fr-BE" sz="1400" i="1" dirty="0"/>
              <a:t> </a:t>
            </a:r>
            <a:r>
              <a:rPr lang="fr-BE" sz="1400" i="1" dirty="0" err="1"/>
              <a:t>Endocrinology</a:t>
            </a:r>
            <a:r>
              <a:rPr lang="fr-BE" sz="1400" i="1" dirty="0"/>
              <a:t> &amp; </a:t>
            </a:r>
            <a:r>
              <a:rPr lang="fr-BE" sz="1400" i="1" dirty="0" err="1"/>
              <a:t>Metabolism</a:t>
            </a:r>
            <a:r>
              <a:rPr lang="fr-BE" sz="1400" dirty="0"/>
              <a:t>,, April 2015</a:t>
            </a:r>
            <a:endParaRPr lang="fr-BE" sz="1400" dirty="0">
              <a:effectLst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BE" sz="1400" dirty="0" err="1">
                <a:effectLst/>
              </a:rPr>
              <a:t>Togawa</a:t>
            </a:r>
            <a:r>
              <a:rPr lang="fr-BE" sz="1400" dirty="0">
                <a:effectLst/>
              </a:rPr>
              <a:t> K, Leon ME, </a:t>
            </a:r>
            <a:r>
              <a:rPr lang="fr-BE" sz="1400" dirty="0" err="1">
                <a:effectLst/>
              </a:rPr>
              <a:t>Lebailly</a:t>
            </a:r>
            <a:r>
              <a:rPr lang="fr-BE" sz="1400" dirty="0">
                <a:effectLst/>
              </a:rPr>
              <a:t> P, </a:t>
            </a:r>
            <a:r>
              <a:rPr lang="fr-BE" sz="1400" dirty="0" err="1">
                <a:effectLst/>
              </a:rPr>
              <a:t>Beane</a:t>
            </a:r>
            <a:r>
              <a:rPr lang="fr-BE" sz="1400" dirty="0">
                <a:effectLst/>
              </a:rPr>
              <a:t> Freeman LE, </a:t>
            </a:r>
            <a:r>
              <a:rPr lang="fr-BE" sz="1400" dirty="0" err="1">
                <a:effectLst/>
              </a:rPr>
              <a:t>Nordby</a:t>
            </a:r>
            <a:r>
              <a:rPr lang="fr-BE" sz="1400" dirty="0">
                <a:effectLst/>
              </a:rPr>
              <a:t> KC, </a:t>
            </a:r>
            <a:r>
              <a:rPr lang="fr-BE" sz="1400" dirty="0" err="1">
                <a:effectLst/>
              </a:rPr>
              <a:t>Baldi</a:t>
            </a:r>
            <a:r>
              <a:rPr lang="fr-BE" sz="1400" dirty="0">
                <a:effectLst/>
              </a:rPr>
              <a:t> I, et al. Cancer incidence in agricultural </a:t>
            </a:r>
            <a:r>
              <a:rPr lang="fr-BE" sz="1400" dirty="0" err="1">
                <a:effectLst/>
              </a:rPr>
              <a:t>workers</a:t>
            </a:r>
            <a:r>
              <a:rPr lang="fr-BE" sz="1400" dirty="0">
                <a:effectLst/>
              </a:rPr>
              <a:t>: </a:t>
            </a:r>
            <a:r>
              <a:rPr lang="fr-BE" sz="1400" dirty="0" err="1">
                <a:effectLst/>
              </a:rPr>
              <a:t>Findings</a:t>
            </a:r>
            <a:r>
              <a:rPr lang="fr-BE" sz="1400" dirty="0">
                <a:effectLst/>
              </a:rPr>
              <a:t> </a:t>
            </a:r>
            <a:r>
              <a:rPr lang="fr-BE" sz="1400" dirty="0" err="1">
                <a:effectLst/>
              </a:rPr>
              <a:t>from</a:t>
            </a:r>
            <a:r>
              <a:rPr lang="fr-BE" sz="1400" dirty="0">
                <a:effectLst/>
              </a:rPr>
              <a:t> an international consortium of agricultural </a:t>
            </a:r>
            <a:r>
              <a:rPr lang="fr-BE" sz="1400" dirty="0" err="1">
                <a:effectLst/>
              </a:rPr>
              <a:t>cohort</a:t>
            </a:r>
            <a:r>
              <a:rPr lang="fr-BE" sz="1400" dirty="0">
                <a:effectLst/>
              </a:rPr>
              <a:t> </a:t>
            </a:r>
            <a:r>
              <a:rPr lang="fr-BE" sz="1400" dirty="0" err="1">
                <a:effectLst/>
              </a:rPr>
              <a:t>studies</a:t>
            </a:r>
            <a:r>
              <a:rPr lang="fr-BE" sz="1400" dirty="0">
                <a:effectLst/>
              </a:rPr>
              <a:t> (AGRICOH). Environ Int. </a:t>
            </a:r>
            <a:r>
              <a:rPr lang="fr-BE" sz="1400" dirty="0" err="1">
                <a:effectLst/>
              </a:rPr>
              <a:t>déc</a:t>
            </a:r>
            <a:r>
              <a:rPr lang="fr-BE" sz="1400" dirty="0">
                <a:effectLst/>
              </a:rPr>
              <a:t> 2021;157:106825.</a:t>
            </a:r>
            <a:r>
              <a:rPr lang="en-US" sz="1400" dirty="0">
                <a:effectLst/>
              </a:rPr>
              <a:t>1.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effectLst/>
              </a:rPr>
              <a:t>Lemarchand</a:t>
            </a:r>
            <a:r>
              <a:rPr lang="en-US" sz="1400" dirty="0">
                <a:effectLst/>
              </a:rPr>
              <a:t> C, </a:t>
            </a:r>
            <a:r>
              <a:rPr lang="en-US" sz="1400" dirty="0" err="1">
                <a:effectLst/>
              </a:rPr>
              <a:t>Tual</a:t>
            </a:r>
            <a:r>
              <a:rPr lang="en-US" sz="1400" dirty="0">
                <a:effectLst/>
              </a:rPr>
              <a:t> S, </a:t>
            </a:r>
            <a:r>
              <a:rPr lang="en-US" sz="1400" dirty="0" err="1">
                <a:effectLst/>
              </a:rPr>
              <a:t>Levêque-Morlais</a:t>
            </a:r>
            <a:r>
              <a:rPr lang="en-US" sz="1400" dirty="0">
                <a:effectLst/>
              </a:rPr>
              <a:t> N, Perrier S, </a:t>
            </a:r>
            <a:r>
              <a:rPr lang="en-US" sz="1400" dirty="0" err="1">
                <a:effectLst/>
              </a:rPr>
              <a:t>Belot</a:t>
            </a:r>
            <a:r>
              <a:rPr lang="en-US" sz="1400" dirty="0">
                <a:effectLst/>
              </a:rPr>
              <a:t> A, </a:t>
            </a:r>
            <a:r>
              <a:rPr lang="en-US" sz="1400" dirty="0" err="1">
                <a:effectLst/>
              </a:rPr>
              <a:t>Velten</a:t>
            </a:r>
            <a:r>
              <a:rPr lang="en-US" sz="1400" dirty="0">
                <a:effectLst/>
              </a:rPr>
              <a:t> M, et al. Cancer incidence in the AGRICAN cohort study (2005–2011). Cancer Epidemiology. </a:t>
            </a:r>
            <a:r>
              <a:rPr lang="en-US" sz="1400" dirty="0" err="1">
                <a:effectLst/>
              </a:rPr>
              <a:t>août</a:t>
            </a:r>
            <a:r>
              <a:rPr lang="en-US" sz="1400" dirty="0">
                <a:effectLst/>
              </a:rPr>
              <a:t> 2017;49:175‑85.</a:t>
            </a:r>
            <a:r>
              <a:rPr lang="fr-FR" sz="1400" dirty="0">
                <a:effectLst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effectLst/>
              </a:rPr>
              <a:t>ISSEP – INSTITUT SCIENTIFIQUE DE SERVICE PUBLIC. BMH-Wal [Internet]. </a:t>
            </a:r>
            <a:r>
              <a:rPr lang="fr-FR" sz="1400" dirty="0" err="1">
                <a:effectLst/>
              </a:rPr>
              <a:t>ISSeP</a:t>
            </a:r>
            <a:r>
              <a:rPr lang="fr-FR" sz="1400" dirty="0">
                <a:effectLst/>
              </a:rPr>
              <a:t>. 2019 [cité 27 mars 2023]. Disponible sur: </a:t>
            </a:r>
            <a:r>
              <a:rPr lang="fr-FR" sz="1400" dirty="0">
                <a:effectLst/>
                <a:hlinkClick r:id="rId3"/>
              </a:rPr>
              <a:t>https://www.issep.be/bmh-wal/</a:t>
            </a:r>
            <a:endParaRPr lang="fr-FR" sz="1400" dirty="0">
              <a:effectLst/>
            </a:endParaRPr>
          </a:p>
          <a:p>
            <a:pPr marL="0" indent="0">
              <a:buNone/>
            </a:pP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837257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49A276-F784-356D-4A4F-39B47BED8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618" y="244273"/>
            <a:ext cx="6395048" cy="2306637"/>
          </a:xfrm>
        </p:spPr>
        <p:txBody>
          <a:bodyPr>
            <a:normAutofit/>
          </a:bodyPr>
          <a:lstStyle/>
          <a:p>
            <a:r>
              <a:rPr lang="fr-BE" sz="6000" b="0" cap="none" dirty="0">
                <a:latin typeface="Barlow" panose="00000500000000000000" pitchFamily="2" charset="0"/>
              </a:rPr>
              <a:t>Merci pour votre attention!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4523DF8-92DC-8FA1-62D7-9274B54C2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618" y="2801579"/>
            <a:ext cx="6579977" cy="176089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fr-BE" sz="3600" dirty="0"/>
              <a:t>Dr Sarah De Munck – Chargée de mission santé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fr-BE" sz="2200" cap="none" dirty="0">
                <a:latin typeface="Barlow" panose="00000500000000000000" pitchFamily="2" charset="0"/>
              </a:rPr>
              <a:t>s.demunck@canopea.be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fr-BE" sz="2100" b="1" cap="none" dirty="0">
              <a:latin typeface="Barlow" panose="00000500000000000000" pitchFamily="2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fr-BE" sz="2100" b="1" cap="none" dirty="0">
                <a:latin typeface="Barlow" panose="00000500000000000000" pitchFamily="2" charset="0"/>
              </a:rPr>
              <a:t>Canopea asbl </a:t>
            </a:r>
            <a:r>
              <a:rPr lang="fr-BE" sz="1400" cap="none" dirty="0">
                <a:latin typeface="Barlow" panose="00000500000000000000" pitchFamily="2" charset="0"/>
              </a:rPr>
              <a:t>(anc. IEW)</a:t>
            </a:r>
            <a:br>
              <a:rPr lang="fr-BE" sz="2100" cap="none" dirty="0">
                <a:latin typeface="Barlow" panose="00000500000000000000" pitchFamily="2" charset="0"/>
              </a:rPr>
            </a:br>
            <a:r>
              <a:rPr lang="fr-BE" sz="2100" cap="none" dirty="0">
                <a:latin typeface="Barlow" panose="00000500000000000000" pitchFamily="2" charset="0"/>
              </a:rPr>
              <a:t>Boulevard E. </a:t>
            </a:r>
            <a:r>
              <a:rPr lang="fr-BE" sz="2100" cap="none" dirty="0" err="1">
                <a:latin typeface="Barlow" panose="00000500000000000000" pitchFamily="2" charset="0"/>
              </a:rPr>
              <a:t>Mélot</a:t>
            </a:r>
            <a:r>
              <a:rPr lang="fr-BE" sz="2100" cap="none" dirty="0">
                <a:latin typeface="Barlow" panose="00000500000000000000" pitchFamily="2" charset="0"/>
              </a:rPr>
              <a:t> 5 bte 12 - 5000 Namur</a:t>
            </a:r>
          </a:p>
        </p:txBody>
      </p:sp>
    </p:spTree>
    <p:extLst>
      <p:ext uri="{BB962C8B-B14F-4D97-AF65-F5344CB8AC3E}">
        <p14:creationId xmlns:p14="http://schemas.microsoft.com/office/powerpoint/2010/main" val="2085139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D492B0-9BB0-3F4C-7DEA-FB32440DB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955"/>
            <a:ext cx="10515600" cy="1325563"/>
          </a:xfrm>
        </p:spPr>
        <p:txBody>
          <a:bodyPr/>
          <a:lstStyle/>
          <a:p>
            <a:r>
              <a:rPr lang="fr-FR" dirty="0"/>
              <a:t>Terminologie</a:t>
            </a:r>
            <a:endParaRPr lang="fr-BE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07196495-86C9-E501-F6CB-1D1D88BDEC8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88172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BF9A6B10-3568-5C11-D864-7B002B80B77C}"/>
              </a:ext>
            </a:extLst>
          </p:cNvPr>
          <p:cNvSpPr txBox="1"/>
          <p:nvPr/>
        </p:nvSpPr>
        <p:spPr>
          <a:xfrm>
            <a:off x="720213" y="5150108"/>
            <a:ext cx="2907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Protection des plantes contre les organismes nuisibles ou luttent contre les mauvaises herbes</a:t>
            </a:r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67939B9-C36F-AC5E-E413-BC40C5FF53E1}"/>
              </a:ext>
            </a:extLst>
          </p:cNvPr>
          <p:cNvSpPr txBox="1"/>
          <p:nvPr/>
        </p:nvSpPr>
        <p:spPr>
          <a:xfrm>
            <a:off x="4463845" y="5233066"/>
            <a:ext cx="3480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Produits destinés lutter contre les organismes nuisibles pour la santé humaine ou animale ou pour l’environnement, ou qui portent préjudice aux activités humaines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81C6F8A-98E7-3C7F-AD48-847D050FDB33}"/>
              </a:ext>
            </a:extLst>
          </p:cNvPr>
          <p:cNvSpPr txBox="1"/>
          <p:nvPr/>
        </p:nvSpPr>
        <p:spPr>
          <a:xfrm>
            <a:off x="8445910" y="5181455"/>
            <a:ext cx="290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Usage pour les animaux </a:t>
            </a:r>
          </a:p>
          <a:p>
            <a:pPr algn="ctr"/>
            <a:r>
              <a:rPr lang="fr-FR" dirty="0"/>
              <a:t>(ou médecine humaine)</a:t>
            </a:r>
          </a:p>
        </p:txBody>
      </p:sp>
    </p:spTree>
    <p:extLst>
      <p:ext uri="{BB962C8B-B14F-4D97-AF65-F5344CB8AC3E}">
        <p14:creationId xmlns:p14="http://schemas.microsoft.com/office/powerpoint/2010/main" val="133922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45B44319-0FA1-D3CA-3287-AD9B1ADED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785" y="2542546"/>
            <a:ext cx="1919403" cy="19194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6F3711-D1CD-34CF-F70C-635C13CE9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301" y="2517251"/>
            <a:ext cx="3343302" cy="334330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F3046D-6E7B-0D98-57E8-EE984CB16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6785" y="4660818"/>
            <a:ext cx="1986425" cy="19864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B679EC4-D1CF-DE1F-C78E-B1C97C080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9506" y="2197182"/>
            <a:ext cx="1856494" cy="30628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A1559FF-2495-3883-9D5D-BE04CF500441}"/>
              </a:ext>
            </a:extLst>
          </p:cNvPr>
          <p:cNvSpPr/>
          <p:nvPr/>
        </p:nvSpPr>
        <p:spPr>
          <a:xfrm>
            <a:off x="802650" y="-145404"/>
            <a:ext cx="10025358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5400" b="1" dirty="0">
                <a:ln/>
                <a:solidFill>
                  <a:srgbClr val="025959"/>
                </a:solidFill>
                <a:latin typeface="Barlow" panose="00000500000000000000" pitchFamily="2" charset="0"/>
              </a:rPr>
              <a:t>Perméthrine</a:t>
            </a:r>
            <a:endParaRPr lang="fr-FR" sz="4400" b="1" dirty="0">
              <a:ln/>
              <a:solidFill>
                <a:srgbClr val="025959"/>
              </a:solidFill>
              <a:latin typeface="Barlow" panose="00000500000000000000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1FF5F8-83F9-D653-C3A8-7AC2F142B6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68" b="-1"/>
          <a:stretch/>
        </p:blipFill>
        <p:spPr>
          <a:xfrm>
            <a:off x="802650" y="777926"/>
            <a:ext cx="10345793" cy="16181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E641E7-0C30-CC23-6574-127A39C5FC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883" y="2517251"/>
            <a:ext cx="3562823" cy="35628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80D7D9-316F-0EA6-43AE-7E69567B60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4797" y="4183244"/>
            <a:ext cx="2217612" cy="14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2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503BC9-9A05-E6CC-6882-13E6B0FA8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Chronologie</a:t>
            </a:r>
            <a:endParaRPr lang="fr-BE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47A73F3-A66C-3416-B7C3-2798984E34C0}"/>
              </a:ext>
            </a:extLst>
          </p:cNvPr>
          <p:cNvCxnSpPr/>
          <p:nvPr/>
        </p:nvCxnSpPr>
        <p:spPr>
          <a:xfrm>
            <a:off x="838200" y="3113314"/>
            <a:ext cx="10722429" cy="0"/>
          </a:xfrm>
          <a:prstGeom prst="line">
            <a:avLst/>
          </a:prstGeom>
          <a:ln w="76200">
            <a:solidFill>
              <a:srgbClr val="0259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D00B0C22-BE8D-81F7-7ACA-9DA64C78DF01}"/>
              </a:ext>
            </a:extLst>
          </p:cNvPr>
          <p:cNvSpPr txBox="1"/>
          <p:nvPr/>
        </p:nvSpPr>
        <p:spPr>
          <a:xfrm>
            <a:off x="2449284" y="2238364"/>
            <a:ext cx="93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25959"/>
                </a:solidFill>
                <a:latin typeface="Barlow" panose="00000500000000000000" pitchFamily="2" charset="0"/>
              </a:rPr>
              <a:t>1945</a:t>
            </a:r>
            <a:endParaRPr lang="fr-BE" b="1" dirty="0">
              <a:solidFill>
                <a:srgbClr val="025959"/>
              </a:solidFill>
              <a:latin typeface="Barlow" panose="000005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E8DCF2-3456-595E-7BAF-A3846E8675D8}"/>
              </a:ext>
            </a:extLst>
          </p:cNvPr>
          <p:cNvSpPr txBox="1"/>
          <p:nvPr/>
        </p:nvSpPr>
        <p:spPr>
          <a:xfrm>
            <a:off x="4495798" y="2209800"/>
            <a:ext cx="93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25959"/>
                </a:solidFill>
                <a:latin typeface="Barlow" panose="00000500000000000000" pitchFamily="2" charset="0"/>
              </a:rPr>
              <a:t>1980</a:t>
            </a:r>
            <a:endParaRPr lang="fr-BE" b="1" dirty="0">
              <a:solidFill>
                <a:srgbClr val="025959"/>
              </a:solidFill>
              <a:latin typeface="Barlow" panose="000005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7A94E4C-10AA-1D44-5159-A7C4DDC58168}"/>
              </a:ext>
            </a:extLst>
          </p:cNvPr>
          <p:cNvSpPr txBox="1"/>
          <p:nvPr/>
        </p:nvSpPr>
        <p:spPr>
          <a:xfrm>
            <a:off x="6852556" y="2152619"/>
            <a:ext cx="1164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25959"/>
                </a:solidFill>
                <a:latin typeface="Barlow" panose="00000500000000000000" pitchFamily="2" charset="0"/>
              </a:rPr>
              <a:t>2000</a:t>
            </a:r>
            <a:endParaRPr lang="fr-BE" b="1" dirty="0">
              <a:solidFill>
                <a:srgbClr val="025959"/>
              </a:solidFill>
              <a:latin typeface="Barlow" panose="00000500000000000000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895413-9FFD-4954-4213-6A841350B183}"/>
              </a:ext>
            </a:extLst>
          </p:cNvPr>
          <p:cNvSpPr txBox="1"/>
          <p:nvPr/>
        </p:nvSpPr>
        <p:spPr>
          <a:xfrm>
            <a:off x="10341430" y="2139687"/>
            <a:ext cx="93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25959"/>
                </a:solidFill>
                <a:latin typeface="Barlow" panose="00000500000000000000" pitchFamily="2" charset="0"/>
              </a:rPr>
              <a:t>2015</a:t>
            </a:r>
            <a:endParaRPr lang="fr-BE" b="1" dirty="0">
              <a:solidFill>
                <a:srgbClr val="025959"/>
              </a:solidFill>
              <a:latin typeface="Barlow" panose="000005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EACF1B-952A-357A-4265-D416585EC9BC}"/>
              </a:ext>
            </a:extLst>
          </p:cNvPr>
          <p:cNvSpPr txBox="1"/>
          <p:nvPr/>
        </p:nvSpPr>
        <p:spPr>
          <a:xfrm>
            <a:off x="152402" y="3657039"/>
            <a:ext cx="2743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Barlow" panose="00000500000000000000" pitchFamily="2" charset="0"/>
              </a:rPr>
              <a:t>Soufre, mercure</a:t>
            </a:r>
          </a:p>
          <a:p>
            <a:r>
              <a:rPr lang="fr-FR" sz="2000" dirty="0">
                <a:latin typeface="Barlow" panose="00000500000000000000" pitchFamily="2" charset="0"/>
              </a:rPr>
              <a:t>Pesticides inorganiques</a:t>
            </a:r>
            <a:endParaRPr lang="fr-BE" sz="2000" dirty="0">
              <a:latin typeface="Barlow" panose="000005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5B5EF38-3290-8FA2-614A-C2242F0A0E2C}"/>
              </a:ext>
            </a:extLst>
          </p:cNvPr>
          <p:cNvSpPr txBox="1"/>
          <p:nvPr/>
        </p:nvSpPr>
        <p:spPr>
          <a:xfrm>
            <a:off x="2917369" y="3814878"/>
            <a:ext cx="274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Barlow" panose="00000500000000000000" pitchFamily="2" charset="0"/>
              </a:rPr>
              <a:t>Chimie de synthèse</a:t>
            </a:r>
            <a:endParaRPr lang="fr-BE" sz="2000" dirty="0">
              <a:latin typeface="Barlow" panose="00000500000000000000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84DA7C-3A91-E110-AAE9-324D53CA18CF}"/>
              </a:ext>
            </a:extLst>
          </p:cNvPr>
          <p:cNvSpPr txBox="1"/>
          <p:nvPr/>
        </p:nvSpPr>
        <p:spPr>
          <a:xfrm>
            <a:off x="5682336" y="3795538"/>
            <a:ext cx="274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Barlow" panose="00000500000000000000" pitchFamily="2" charset="0"/>
              </a:rPr>
              <a:t>Etudes de santé</a:t>
            </a:r>
            <a:endParaRPr lang="fr-BE" sz="2000" dirty="0">
              <a:latin typeface="Barlow" panose="000005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C86EA96-DD7D-0501-5D89-34111DE7BA18}"/>
              </a:ext>
            </a:extLst>
          </p:cNvPr>
          <p:cNvSpPr txBox="1"/>
          <p:nvPr/>
        </p:nvSpPr>
        <p:spPr>
          <a:xfrm>
            <a:off x="7788731" y="3785741"/>
            <a:ext cx="255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Barlow" panose="00000500000000000000" pitchFamily="2" charset="0"/>
              </a:rPr>
              <a:t>Matrices d’exposition</a:t>
            </a:r>
            <a:endParaRPr lang="fr-BE" sz="2000" dirty="0">
              <a:latin typeface="Barlow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605B264-C616-E049-0C52-9E3A9C7DA247}"/>
              </a:ext>
            </a:extLst>
          </p:cNvPr>
          <p:cNvSpPr txBox="1"/>
          <p:nvPr/>
        </p:nvSpPr>
        <p:spPr>
          <a:xfrm>
            <a:off x="10341430" y="3643625"/>
            <a:ext cx="1268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Barlow" panose="00000500000000000000" pitchFamily="2" charset="0"/>
              </a:rPr>
              <a:t>INSERM</a:t>
            </a:r>
          </a:p>
          <a:p>
            <a:pPr algn="ctr"/>
            <a:r>
              <a:rPr lang="fr-FR" sz="2000" dirty="0">
                <a:latin typeface="Barlow" panose="00000500000000000000" pitchFamily="2" charset="0"/>
              </a:rPr>
              <a:t>CIRC</a:t>
            </a:r>
          </a:p>
          <a:p>
            <a:pPr algn="ctr"/>
            <a:r>
              <a:rPr lang="fr-FR" sz="2000" dirty="0">
                <a:latin typeface="Barlow" panose="00000500000000000000" pitchFamily="2" charset="0"/>
              </a:rPr>
              <a:t>ANSES</a:t>
            </a:r>
          </a:p>
        </p:txBody>
      </p:sp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34EFD63D-D493-5B46-B99C-D650BDCEC20D}"/>
              </a:ext>
            </a:extLst>
          </p:cNvPr>
          <p:cNvSpPr/>
          <p:nvPr/>
        </p:nvSpPr>
        <p:spPr>
          <a:xfrm rot="5248637">
            <a:off x="11538312" y="2906486"/>
            <a:ext cx="478971" cy="413656"/>
          </a:xfrm>
          <a:prstGeom prst="triangle">
            <a:avLst/>
          </a:prstGeom>
          <a:solidFill>
            <a:srgbClr val="025959"/>
          </a:solidFill>
          <a:ln>
            <a:solidFill>
              <a:srgbClr val="02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562E319-2A34-AF6D-EF53-7E019BB3B501}"/>
              </a:ext>
            </a:extLst>
          </p:cNvPr>
          <p:cNvSpPr txBox="1"/>
          <p:nvPr/>
        </p:nvSpPr>
        <p:spPr>
          <a:xfrm>
            <a:off x="1771640" y="4843187"/>
            <a:ext cx="206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latin typeface="Barlow" panose="00000500000000000000" pitchFamily="2" charset="0"/>
              </a:rPr>
              <a:t>Alertes ponctuelles</a:t>
            </a:r>
            <a:endParaRPr lang="fr-BE" sz="2000" i="1" dirty="0">
              <a:latin typeface="Barlow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9844057-F4B1-C1A0-5081-222C2B21CA6A}"/>
              </a:ext>
            </a:extLst>
          </p:cNvPr>
          <p:cNvSpPr txBox="1"/>
          <p:nvPr/>
        </p:nvSpPr>
        <p:spPr>
          <a:xfrm>
            <a:off x="4261758" y="4786996"/>
            <a:ext cx="2590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latin typeface="Barlow" panose="00000500000000000000" pitchFamily="2" charset="0"/>
              </a:rPr>
              <a:t>Etudes cas-témoins</a:t>
            </a:r>
            <a:endParaRPr lang="fr-BE" sz="2000" i="1" dirty="0">
              <a:latin typeface="Barlow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08E580C-6FBB-8BF2-3B0B-3CE589BBE537}"/>
              </a:ext>
            </a:extLst>
          </p:cNvPr>
          <p:cNvSpPr txBox="1"/>
          <p:nvPr/>
        </p:nvSpPr>
        <p:spPr>
          <a:xfrm>
            <a:off x="7342414" y="4794013"/>
            <a:ext cx="209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latin typeface="Barlow" panose="00000500000000000000" pitchFamily="2" charset="0"/>
              </a:rPr>
              <a:t>Cohortes</a:t>
            </a:r>
            <a:endParaRPr lang="fr-BE" sz="2000" i="1" dirty="0">
              <a:latin typeface="Barlow" panose="00000500000000000000" pitchFamily="2" charset="0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74AE0F91-00E4-E0E5-BCA5-30B7E44D5DC4}"/>
              </a:ext>
            </a:extLst>
          </p:cNvPr>
          <p:cNvCxnSpPr/>
          <p:nvPr/>
        </p:nvCxnSpPr>
        <p:spPr>
          <a:xfrm>
            <a:off x="6743700" y="4971662"/>
            <a:ext cx="489856" cy="0"/>
          </a:xfrm>
          <a:prstGeom prst="straightConnector1">
            <a:avLst/>
          </a:prstGeom>
          <a:ln w="57150">
            <a:solidFill>
              <a:srgbClr val="0259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80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6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64927-1187-777F-2C9A-2E6B11BDC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BMH </a:t>
            </a:r>
            <a:r>
              <a:rPr lang="fr-FR" dirty="0" err="1"/>
              <a:t>wal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0A3288-BC4F-79AD-5CC8-30529D03F41F}"/>
              </a:ext>
            </a:extLst>
          </p:cNvPr>
          <p:cNvSpPr txBox="1"/>
          <p:nvPr/>
        </p:nvSpPr>
        <p:spPr>
          <a:xfrm>
            <a:off x="2731655" y="843240"/>
            <a:ext cx="1194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rlow Condensed SemiBold" panose="00000706000000000000" pitchFamily="2" charset="0"/>
              </a:rPr>
              <a:t>QUELLE CONTAMINATION DE LA POPULATION AUX PESTICIDES ? </a:t>
            </a:r>
            <a:endParaRPr lang="fr-BE" dirty="0">
              <a:latin typeface="Barlow Condensed SemiBold" panose="00000706000000000000" pitchFamily="2" charset="0"/>
            </a:endParaRP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A243319A-E30F-35FD-C6BE-13133213E7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164992"/>
              </p:ext>
            </p:extLst>
          </p:nvPr>
        </p:nvGraphicFramePr>
        <p:xfrm>
          <a:off x="838200" y="2168803"/>
          <a:ext cx="10229850" cy="316995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762250">
                  <a:extLst>
                    <a:ext uri="{9D8B030D-6E8A-4147-A177-3AD203B41FA5}">
                      <a16:colId xmlns:a16="http://schemas.microsoft.com/office/drawing/2014/main" val="820748714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3205567720"/>
                    </a:ext>
                  </a:extLst>
                </a:gridCol>
                <a:gridCol w="5362575">
                  <a:extLst>
                    <a:ext uri="{9D8B030D-6E8A-4147-A177-3AD203B41FA5}">
                      <a16:colId xmlns:a16="http://schemas.microsoft.com/office/drawing/2014/main" val="2577621090"/>
                    </a:ext>
                  </a:extLst>
                </a:gridCol>
              </a:tblGrid>
              <a:tr h="632885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25959"/>
                          </a:solidFill>
                        </a:rPr>
                        <a:t>Pesticide</a:t>
                      </a:r>
                      <a:endParaRPr lang="fr-BE" dirty="0">
                        <a:solidFill>
                          <a:srgbClr val="02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25959"/>
                          </a:solidFill>
                        </a:rPr>
                        <a:t>% &gt; des limites de quantification</a:t>
                      </a:r>
                      <a:endParaRPr lang="fr-BE" dirty="0">
                        <a:solidFill>
                          <a:srgbClr val="0259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25959"/>
                          </a:solidFill>
                        </a:rPr>
                        <a:t>Commentaire</a:t>
                      </a:r>
                      <a:endParaRPr lang="fr-BE" dirty="0">
                        <a:solidFill>
                          <a:srgbClr val="02595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805561"/>
                  </a:ext>
                </a:extLst>
              </a:tr>
              <a:tr h="748344">
                <a:tc>
                  <a:txBody>
                    <a:bodyPr/>
                    <a:lstStyle/>
                    <a:p>
                      <a:r>
                        <a:rPr lang="fr-FR" dirty="0"/>
                        <a:t>Glyphosate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23%</a:t>
                      </a:r>
                      <a:endParaRPr lang="fr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Plus élevé chez les hommes et les adolescents</a:t>
                      </a:r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273015"/>
                  </a:ext>
                </a:extLst>
              </a:tr>
              <a:tr h="748344">
                <a:tc>
                  <a:txBody>
                    <a:bodyPr/>
                    <a:lstStyle/>
                    <a:p>
                      <a:r>
                        <a:rPr lang="fr-FR" dirty="0"/>
                        <a:t>Organophosphorés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94%</a:t>
                      </a:r>
                      <a:endParaRPr lang="fr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Plus élevé chez les hommes et les adolescents</a:t>
                      </a:r>
                    </a:p>
                    <a:p>
                      <a:r>
                        <a:rPr lang="fr-FR" dirty="0"/>
                        <a:t>Bien inférieur aux données de 2016, suite à interdiction du chlorpyriphos</a:t>
                      </a:r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024606"/>
                  </a:ext>
                </a:extLst>
              </a:tr>
              <a:tr h="433564">
                <a:tc>
                  <a:txBody>
                    <a:bodyPr/>
                    <a:lstStyle/>
                    <a:p>
                      <a:r>
                        <a:rPr lang="fr-FR" dirty="0"/>
                        <a:t>Pyréthrinoïdes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93%</a:t>
                      </a:r>
                      <a:endParaRPr lang="fr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293612"/>
                  </a:ext>
                </a:extLst>
              </a:tr>
              <a:tr h="433564">
                <a:tc>
                  <a:txBody>
                    <a:bodyPr/>
                    <a:lstStyle/>
                    <a:p>
                      <a:r>
                        <a:rPr lang="fr-FR" dirty="0"/>
                        <a:t>Organochlorés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20%</a:t>
                      </a:r>
                      <a:endParaRPr lang="fr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513027"/>
                  </a:ext>
                </a:extLst>
              </a:tr>
            </a:tbl>
          </a:graphicData>
        </a:graphic>
      </p:graphicFrame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F2C21B-5808-CC7E-0808-2C0B1BF04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878760" y="219353"/>
            <a:ext cx="1144171" cy="76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6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4FF662-98A2-2192-F7BF-592457CB6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sommes nous exposés ? 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B342C21-D3E4-CA10-D7FA-C8E4FDB4BAD0}"/>
              </a:ext>
            </a:extLst>
          </p:cNvPr>
          <p:cNvSpPr txBox="1"/>
          <p:nvPr/>
        </p:nvSpPr>
        <p:spPr>
          <a:xfrm>
            <a:off x="1152525" y="1608892"/>
            <a:ext cx="1059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Consommateur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Adultes : 37% des aliments présentent au moins un résidus de pesticide (EAT2,2011)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Enfants : 67% des aliments présentent au moins un résidus de pesticide (</a:t>
            </a:r>
            <a:r>
              <a:rPr lang="fr-FR" sz="2000" dirty="0" err="1"/>
              <a:t>EATi</a:t>
            </a:r>
            <a:r>
              <a:rPr lang="fr-FR" sz="2000" dirty="0"/>
              <a:t>, 2016)</a:t>
            </a:r>
          </a:p>
        </p:txBody>
      </p:sp>
      <p:pic>
        <p:nvPicPr>
          <p:cNvPr id="6" name="Graphique 5" descr="Fourchette et couteau avec un remplissage uni">
            <a:extLst>
              <a:ext uri="{FF2B5EF4-FFF2-40B4-BE49-F238E27FC236}">
                <a16:creationId xmlns:a16="http://schemas.microsoft.com/office/drawing/2014/main" id="{5F491164-A62E-6B51-C16D-37F959ABF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826" y="1608892"/>
            <a:ext cx="643354" cy="643354"/>
          </a:xfrm>
          <a:prstGeom prst="rect">
            <a:avLst/>
          </a:prstGeom>
        </p:spPr>
      </p:pic>
      <p:pic>
        <p:nvPicPr>
          <p:cNvPr id="8" name="Graphique 7" descr="Maison avec un remplissage uni">
            <a:extLst>
              <a:ext uri="{FF2B5EF4-FFF2-40B4-BE49-F238E27FC236}">
                <a16:creationId xmlns:a16="http://schemas.microsoft.com/office/drawing/2014/main" id="{15C84979-8A91-19A3-8C01-2B9B29626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303" y="2677865"/>
            <a:ext cx="914400" cy="914400"/>
          </a:xfrm>
          <a:prstGeom prst="rect">
            <a:avLst/>
          </a:prstGeom>
        </p:spPr>
      </p:pic>
      <p:pic>
        <p:nvPicPr>
          <p:cNvPr id="12" name="Graphique 11" descr="Arrosoir avec un remplissage uni">
            <a:extLst>
              <a:ext uri="{FF2B5EF4-FFF2-40B4-BE49-F238E27FC236}">
                <a16:creationId xmlns:a16="http://schemas.microsoft.com/office/drawing/2014/main" id="{DD39188C-A41D-4BCB-61DE-5691E10F1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8877" y="5197436"/>
            <a:ext cx="914400" cy="914400"/>
          </a:xfrm>
          <a:prstGeom prst="rect">
            <a:avLst/>
          </a:prstGeom>
        </p:spPr>
      </p:pic>
      <p:pic>
        <p:nvPicPr>
          <p:cNvPr id="14" name="Graphique 13" descr="Femme agricultrice avec un remplissage uni">
            <a:extLst>
              <a:ext uri="{FF2B5EF4-FFF2-40B4-BE49-F238E27FC236}">
                <a16:creationId xmlns:a16="http://schemas.microsoft.com/office/drawing/2014/main" id="{88E3F980-7893-139F-798D-31F6B9981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1116" y="4028579"/>
            <a:ext cx="914400" cy="9144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8C415A2-48F7-4297-FF86-837F23B227AE}"/>
              </a:ext>
            </a:extLst>
          </p:cNvPr>
          <p:cNvSpPr txBox="1"/>
          <p:nvPr/>
        </p:nvSpPr>
        <p:spPr>
          <a:xfrm>
            <a:off x="1245602" y="4926352"/>
            <a:ext cx="10210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2000" dirty="0"/>
          </a:p>
          <a:p>
            <a:r>
              <a:rPr lang="fr-FR" sz="2000" b="1" dirty="0"/>
              <a:t>Particulier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43% utilisent des PPP et alternatives en 2022, contre 23% en 2019 dans le jardin (IPSOS,2022)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75% ont utilisé des pesticides dans l’année qui s’est écoulé (</a:t>
            </a:r>
            <a:r>
              <a:rPr lang="fr-FR" sz="2000" dirty="0" err="1"/>
              <a:t>Pesti’home</a:t>
            </a:r>
            <a:r>
              <a:rPr lang="fr-FR" sz="2000" dirty="0"/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95DFE4-1406-1D4B-3606-1BC935491AF5}"/>
              </a:ext>
            </a:extLst>
          </p:cNvPr>
          <p:cNvSpPr txBox="1"/>
          <p:nvPr/>
        </p:nvSpPr>
        <p:spPr>
          <a:xfrm>
            <a:off x="1152525" y="432793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/>
              <a:t>Expositions professionnelles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Travail du secteur agricole, employés de parc et jardin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9A1044-D859-7AAD-4D67-3FF7FC1409F5}"/>
              </a:ext>
            </a:extLst>
          </p:cNvPr>
          <p:cNvSpPr txBox="1"/>
          <p:nvPr/>
        </p:nvSpPr>
        <p:spPr>
          <a:xfrm>
            <a:off x="1152525" y="2775407"/>
            <a:ext cx="98319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/>
              <a:t>Riverain de zone agricole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les concentrations en pesticides diminuent de 64% pour des domiciles situés à 250 mètres d’une surface agricole, versus 20 mètres (données moyennes issues de 52 mesures dans 7 études différentes) (</a:t>
            </a:r>
            <a:r>
              <a:rPr lang="fr-FR" sz="2000" dirty="0" err="1"/>
              <a:t>Deziel</a:t>
            </a:r>
            <a:r>
              <a:rPr lang="fr-FR" sz="2000" dirty="0"/>
              <a:t>, 2017)</a:t>
            </a:r>
          </a:p>
        </p:txBody>
      </p:sp>
    </p:spTree>
    <p:extLst>
      <p:ext uri="{BB962C8B-B14F-4D97-AF65-F5344CB8AC3E}">
        <p14:creationId xmlns:p14="http://schemas.microsoft.com/office/powerpoint/2010/main" val="213215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7B777E4-BFBB-8A98-C485-9DD0422DE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6678" y="511630"/>
            <a:ext cx="8491304" cy="636847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247DB66-747C-D0F9-BE1A-709CA0FA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72" y="-86751"/>
            <a:ext cx="10515600" cy="1325563"/>
          </a:xfrm>
        </p:spPr>
        <p:txBody>
          <a:bodyPr/>
          <a:lstStyle/>
          <a:p>
            <a:r>
              <a:rPr lang="fr-FR" dirty="0"/>
              <a:t>Point clé : estimer ces expositions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27E0B5-0054-2672-02F8-7A51705749A2}"/>
              </a:ext>
            </a:extLst>
          </p:cNvPr>
          <p:cNvSpPr txBox="1"/>
          <p:nvPr/>
        </p:nvSpPr>
        <p:spPr>
          <a:xfrm>
            <a:off x="60961" y="648866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100" dirty="0"/>
              <a:t>Christina </a:t>
            </a:r>
            <a:r>
              <a:rPr lang="fr-BE" sz="1100" dirty="0" err="1"/>
              <a:t>Aschan-Leygonie</a:t>
            </a:r>
            <a:r>
              <a:rPr lang="fr-BE" sz="1100" dirty="0"/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169367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 PPT Canopea.potx" id="{6674DAA2-0F2D-4EF1-A270-992ECEBDE8A5}" vid="{ABF570D5-C604-48AB-B8FF-6B1F0A64C7F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PPT Canopea</Template>
  <TotalTime>953</TotalTime>
  <Words>1897</Words>
  <Application>Microsoft Office PowerPoint</Application>
  <PresentationFormat>Grand écran</PresentationFormat>
  <Paragraphs>339</Paragraphs>
  <Slides>35</Slides>
  <Notes>4</Notes>
  <HiddenSlides>5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4" baseType="lpstr">
      <vt:lpstr>Arial</vt:lpstr>
      <vt:lpstr>Barlow</vt:lpstr>
      <vt:lpstr>Barlow Condensed Light</vt:lpstr>
      <vt:lpstr>Barlow Condensed SemiBold</vt:lpstr>
      <vt:lpstr>Barlow Medium</vt:lpstr>
      <vt:lpstr>Calibri</vt:lpstr>
      <vt:lpstr>Courier New</vt:lpstr>
      <vt:lpstr>Wingdings</vt:lpstr>
      <vt:lpstr>Thème Office</vt:lpstr>
      <vt:lpstr>Pesticides : Quels impacts sur la santé ?</vt:lpstr>
      <vt:lpstr>Qui sommes-nous?</vt:lpstr>
      <vt:lpstr>Nos thématiques d’action</vt:lpstr>
      <vt:lpstr>Terminologie</vt:lpstr>
      <vt:lpstr>Présentation PowerPoint</vt:lpstr>
      <vt:lpstr>Chronologie</vt:lpstr>
      <vt:lpstr>BMH wal</vt:lpstr>
      <vt:lpstr>Comment sommes nous exposés ? </vt:lpstr>
      <vt:lpstr>Point clé : estimer ces expositions</vt:lpstr>
      <vt:lpstr>Pesticides : les quantités</vt:lpstr>
      <vt:lpstr>Autorisation de mise sur le marché = sécurité ! ? </vt:lpstr>
      <vt:lpstr>Autorisation de mise sur le marché = sécurité ! ? </vt:lpstr>
      <vt:lpstr>Autorisation de mise sur le marché = sécurité ! ? </vt:lpstr>
      <vt:lpstr>Les impacts santé</vt:lpstr>
      <vt:lpstr>Expertise collective</vt:lpstr>
      <vt:lpstr>Présentation PowerPoint</vt:lpstr>
      <vt:lpstr>Présomption de lien</vt:lpstr>
      <vt:lpstr>Présentation PowerPoint</vt:lpstr>
      <vt:lpstr>Pathologies neurologiques</vt:lpstr>
      <vt:lpstr>Pathologies neurologiques</vt:lpstr>
      <vt:lpstr>Pathologies cancéreuses</vt:lpstr>
      <vt:lpstr>Pathologies cancéreuses</vt:lpstr>
      <vt:lpstr>Autres pathologies</vt:lpstr>
      <vt:lpstr>Présentation PowerPoint</vt:lpstr>
      <vt:lpstr>Le coût socio-économique des pesticides</vt:lpstr>
      <vt:lpstr>Présentation PowerPoint</vt:lpstr>
      <vt:lpstr>Présentation PowerPoint</vt:lpstr>
      <vt:lpstr>Présentation PowerPoint</vt:lpstr>
      <vt:lpstr>Pesticide et santé : quel risque?</vt:lpstr>
      <vt:lpstr>Pesticide et santé : pas de doute</vt:lpstr>
      <vt:lpstr>Présentation PowerPoint</vt:lpstr>
      <vt:lpstr>Avis du conseil supérieur de la santé</vt:lpstr>
      <vt:lpstr>Avis du conseil supérieur de la santé</vt:lpstr>
      <vt:lpstr>Sources</vt:lpstr>
      <vt:lpstr>Merci pour votre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bon titre est court</dc:title>
  <dc:creator>Sarah De Munck</dc:creator>
  <cp:lastModifiedBy>Isabelle KLOPSTEIN</cp:lastModifiedBy>
  <cp:revision>5</cp:revision>
  <dcterms:created xsi:type="dcterms:W3CDTF">2023-03-21T18:11:32Z</dcterms:created>
  <dcterms:modified xsi:type="dcterms:W3CDTF">2023-03-27T10:17:29Z</dcterms:modified>
</cp:coreProperties>
</file>