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Medium" panose="00000600000000000000" pitchFamily="2" charset="0"/>
      <p:regular r:id="rId25"/>
      <p:bold r:id="rId26"/>
      <p:italic r:id="rId27"/>
      <p:boldItalic r:id="rId28"/>
    </p:embeddedFont>
    <p:embeddedFont>
      <p:font typeface="Montserrat SemiBold" panose="00000700000000000000" pitchFamily="2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18c21cf01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18c21cf01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8c21cf01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18c21cf01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8c21cf01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218c21cf01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8c21cf01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218c21cf01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8c21cf01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18c21cf01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die doelgroepen zitten vaak thuis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18c21cf01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218c21cf01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8c21cf01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18c21cf01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8c21cf0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18c21cf0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32e31af7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232e31af7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8c21cf0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218c21cf0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25/10/22</a:t>
            </a:r>
            <a:br>
              <a:rPr lang="nl"/>
            </a:br>
            <a:r>
              <a:rPr lang="nl"/>
              <a:t>23/01/23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18c21cf01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218c21cf01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8c21cf01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18c21cf01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8c21cf01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218c21cf01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8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18c21cf01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18c21cf01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TITLE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20518" b="14300"/>
          <a:stretch/>
        </p:blipFill>
        <p:spPr>
          <a:xfrm>
            <a:off x="179150" y="272750"/>
            <a:ext cx="8784399" cy="400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4542325"/>
            <a:ext cx="9144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F50"/>
              </a:buClr>
              <a:buSzPts val="1400"/>
              <a:buFont typeface="Montserrat Medium"/>
              <a:buNone/>
              <a:defRPr sz="1400">
                <a:solidFill>
                  <a:srgbClr val="2D3F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rot="-119931">
            <a:off x="-68668" y="3458517"/>
            <a:ext cx="9263336" cy="10608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66207" y="3994419"/>
            <a:ext cx="393601" cy="16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rot="5400000" flipH="1">
            <a:off x="5941650" y="476800"/>
            <a:ext cx="1896300" cy="4635600"/>
          </a:xfrm>
          <a:prstGeom prst="parallelogram">
            <a:avLst>
              <a:gd name="adj" fmla="val 8549"/>
            </a:avLst>
          </a:prstGeom>
          <a:solidFill>
            <a:srgbClr val="004E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580100" y="2161700"/>
            <a:ext cx="44841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None/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4572000" y="2870700"/>
            <a:ext cx="43407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600"/>
              <a:buFont typeface="Montserrat"/>
              <a:buNone/>
              <a:defRPr sz="16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800" y="-7200"/>
            <a:ext cx="1278973" cy="127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sdia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l="3390" t="1019" r="3446" b="90199"/>
          <a:stretch/>
        </p:blipFill>
        <p:spPr>
          <a:xfrm>
            <a:off x="0" y="0"/>
            <a:ext cx="9144002" cy="121920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8864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900"/>
              <a:buFont typeface="Montserrat"/>
              <a:buNone/>
              <a:defRPr sz="19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491625" y="1219200"/>
            <a:ext cx="71496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E99"/>
              </a:buClr>
              <a:buSzPts val="1600"/>
              <a:buFont typeface="Montserrat SemiBold"/>
              <a:buChar char="●"/>
              <a:defRPr sz="1600" b="1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400"/>
              <a:buFont typeface="Montserrat SemiBold"/>
              <a:buChar char="○"/>
              <a:defRPr b="1">
                <a:solidFill>
                  <a:srgbClr val="2D3F5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■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●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○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■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●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○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D3F50"/>
              </a:buClr>
              <a:buSzPts val="1200"/>
              <a:buFont typeface="Montserrat"/>
              <a:buChar char="■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4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ssentitel">
  <p:cSld name="TITLE_1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t="38532" r="1360" b="12668"/>
          <a:stretch/>
        </p:blipFill>
        <p:spPr>
          <a:xfrm>
            <a:off x="122850" y="319625"/>
            <a:ext cx="8898300" cy="29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537644" y="3755669"/>
            <a:ext cx="393601" cy="16986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 rot="5400000" flipH="1">
            <a:off x="1117175" y="1518300"/>
            <a:ext cx="2286000" cy="4644600"/>
          </a:xfrm>
          <a:prstGeom prst="parallelogram">
            <a:avLst>
              <a:gd name="adj" fmla="val 6944"/>
            </a:avLst>
          </a:prstGeom>
          <a:solidFill>
            <a:srgbClr val="EEF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800" y="-7200"/>
            <a:ext cx="1278973" cy="127027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 rot="5400000" flipH="1">
            <a:off x="5943050" y="377850"/>
            <a:ext cx="1896300" cy="4635600"/>
          </a:xfrm>
          <a:prstGeom prst="parallelogram">
            <a:avLst>
              <a:gd name="adj" fmla="val 854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4570850" y="3200175"/>
            <a:ext cx="43407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600"/>
              <a:buFont typeface="Montserrat"/>
              <a:buNone/>
              <a:defRPr sz="16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4573400" y="2335788"/>
            <a:ext cx="44841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99"/>
              </a:buClr>
              <a:buSzPts val="1800"/>
              <a:buFont typeface="Verdana"/>
              <a:buNone/>
              <a:defRPr sz="1800">
                <a:solidFill>
                  <a:srgbClr val="004E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2"/>
          </p:nvPr>
        </p:nvSpPr>
        <p:spPr>
          <a:xfrm>
            <a:off x="230150" y="3254375"/>
            <a:ext cx="4340700" cy="1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None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1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elden">
  <p:cSld name="TITLE_1_1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  <p:sp>
        <p:nvSpPr>
          <p:cNvPr id="36" name="Google Shape;36;p5"/>
          <p:cNvSpPr/>
          <p:nvPr/>
        </p:nvSpPr>
        <p:spPr>
          <a:xfrm rot="5400000" flipH="1">
            <a:off x="-491000" y="-21425"/>
            <a:ext cx="5498100" cy="4658400"/>
          </a:xfrm>
          <a:prstGeom prst="parallelogram">
            <a:avLst>
              <a:gd name="adj" fmla="val 3465"/>
            </a:avLst>
          </a:prstGeom>
          <a:solidFill>
            <a:srgbClr val="E8EF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>
            <a:off x="3849500" y="190700"/>
            <a:ext cx="4484100" cy="4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Verdana"/>
              <a:buNone/>
              <a:defRPr sz="1200">
                <a:solidFill>
                  <a:srgbClr val="004E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9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 veel tekst">
  <p:cSld name="TITLE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 l="3390" t="1019" r="3446" b="90199"/>
          <a:stretch/>
        </p:blipFill>
        <p:spPr>
          <a:xfrm>
            <a:off x="0" y="0"/>
            <a:ext cx="9144002" cy="121920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8864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900"/>
              <a:buFont typeface="Montserrat"/>
              <a:buNone/>
              <a:defRPr sz="19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491625" y="1219200"/>
            <a:ext cx="7149600" cy="39978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F50"/>
              </a:buClr>
              <a:buSzPts val="1200"/>
              <a:buFont typeface="Montserrat"/>
              <a:buChar char="●"/>
              <a:defRPr sz="12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100"/>
              <a:buFont typeface="Montserrat"/>
              <a:buChar char="○"/>
              <a:defRPr sz="11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000"/>
              <a:buFont typeface="Montserrat"/>
              <a:buChar char="■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000"/>
              <a:buFont typeface="Montserrat"/>
              <a:buChar char="●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000"/>
              <a:buFont typeface="Montserrat"/>
              <a:buChar char="○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000"/>
              <a:buFont typeface="Montserrat"/>
              <a:buChar char="■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000"/>
              <a:buFont typeface="Montserrat"/>
              <a:buChar char="●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D3F50"/>
              </a:buClr>
              <a:buSzPts val="1000"/>
              <a:buFont typeface="Montserrat"/>
              <a:buChar char="○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21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D3F50"/>
              </a:buClr>
              <a:buSzPts val="1000"/>
              <a:buFont typeface="Montserrat"/>
              <a:buChar char="■"/>
              <a:defRPr sz="100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4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ummerde paragrafen">
  <p:cSld name="TITLE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9207258" y="46638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 l="3390" t="1019" r="3446" b="90199"/>
          <a:stretch/>
        </p:blipFill>
        <p:spPr>
          <a:xfrm>
            <a:off x="0" y="0"/>
            <a:ext cx="9144002" cy="121920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1487425" y="1505100"/>
            <a:ext cx="6399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400"/>
              <a:buFont typeface="Montserrat"/>
              <a:buNone/>
              <a:defRPr sz="14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0" y="158400"/>
            <a:ext cx="8863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900"/>
              <a:buFont typeface="Montserrat"/>
              <a:buNone/>
              <a:defRPr sz="19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2"/>
          </p:nvPr>
        </p:nvSpPr>
        <p:spPr>
          <a:xfrm>
            <a:off x="1482175" y="1067606"/>
            <a:ext cx="73731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EFF6"/>
              </a:buClr>
              <a:buSzPts val="3000"/>
              <a:buFont typeface="Montserrat"/>
              <a:buNone/>
              <a:defRPr sz="3000" b="1">
                <a:solidFill>
                  <a:srgbClr val="E8EFF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3"/>
          </p:nvPr>
        </p:nvSpPr>
        <p:spPr>
          <a:xfrm>
            <a:off x="1487425" y="1817388"/>
            <a:ext cx="6399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4"/>
          </p:nvPr>
        </p:nvSpPr>
        <p:spPr>
          <a:xfrm>
            <a:off x="1487425" y="2837600"/>
            <a:ext cx="6399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400"/>
              <a:buFont typeface="Montserrat"/>
              <a:buNone/>
              <a:defRPr sz="14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5"/>
          </p:nvPr>
        </p:nvSpPr>
        <p:spPr>
          <a:xfrm>
            <a:off x="1482175" y="2400106"/>
            <a:ext cx="73731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EFF6"/>
              </a:buClr>
              <a:buSzPts val="3000"/>
              <a:buFont typeface="Montserrat"/>
              <a:buNone/>
              <a:defRPr sz="3000" b="1">
                <a:solidFill>
                  <a:srgbClr val="E8EFF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6"/>
          </p:nvPr>
        </p:nvSpPr>
        <p:spPr>
          <a:xfrm>
            <a:off x="1487425" y="3149888"/>
            <a:ext cx="6399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7"/>
          </p:nvPr>
        </p:nvSpPr>
        <p:spPr>
          <a:xfrm>
            <a:off x="1482175" y="4170100"/>
            <a:ext cx="6399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400"/>
              <a:buFont typeface="Montserrat"/>
              <a:buNone/>
              <a:defRPr sz="1400" b="1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8"/>
          </p:nvPr>
        </p:nvSpPr>
        <p:spPr>
          <a:xfrm>
            <a:off x="1476925" y="3732606"/>
            <a:ext cx="73731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EFF6"/>
              </a:buClr>
              <a:buSzPts val="3000"/>
              <a:buFont typeface="Montserrat"/>
              <a:buNone/>
              <a:defRPr sz="3000" b="1">
                <a:solidFill>
                  <a:srgbClr val="E8EFF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9"/>
          </p:nvPr>
        </p:nvSpPr>
        <p:spPr>
          <a:xfrm>
            <a:off x="1482175" y="4482388"/>
            <a:ext cx="6399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4E99"/>
              </a:buClr>
              <a:buSzPts val="1200"/>
              <a:buFont typeface="Montserrat"/>
              <a:buNone/>
              <a:defRPr sz="1200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37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123525" y="378900"/>
            <a:ext cx="7020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8E"/>
              </a:buClr>
              <a:buSzPts val="2400"/>
              <a:buFont typeface="Verdana"/>
              <a:buNone/>
              <a:defRPr sz="2400">
                <a:solidFill>
                  <a:srgbClr val="00498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619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23525" y="378900"/>
            <a:ext cx="7020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BD73"/>
              </a:buClr>
              <a:buSzPts val="1900"/>
              <a:buFont typeface="Montserrat"/>
              <a:buNone/>
              <a:defRPr sz="1900" b="1" i="0" u="none" strike="noStrike" cap="none">
                <a:solidFill>
                  <a:srgbClr val="45BD7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85525"/>
            <a:ext cx="8520600" cy="2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0" y="4542325"/>
            <a:ext cx="9144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Heleen De Smet, 27 maart 2023</a:t>
            </a: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ctrTitle"/>
          </p:nvPr>
        </p:nvSpPr>
        <p:spPr>
          <a:xfrm>
            <a:off x="4572000" y="2464150"/>
            <a:ext cx="44841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" b="0">
                <a:latin typeface="Montserrat SemiBold"/>
                <a:ea typeface="Montserrat SemiBold"/>
                <a:cs typeface="Montserrat SemiBold"/>
                <a:sym typeface="Montserrat SemiBold"/>
              </a:rPr>
              <a:t>De Vlaamse Pesticidenzaak </a:t>
            </a:r>
            <a:endParaRPr b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1491625" y="1219200"/>
            <a:ext cx="71496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endParaRPr sz="1700" b="0"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2" y="0"/>
            <a:ext cx="912209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600" y="1093399"/>
            <a:ext cx="4416400" cy="18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600050" y="3150600"/>
            <a:ext cx="6693600" cy="19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n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Vastellingen:</a:t>
            </a: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totaal 47 verschillende pesticidenresidu's</a:t>
            </a:r>
            <a:b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 insect gemiddeld 16,7 pesticiden</a:t>
            </a:r>
            <a:b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 met landbouw in een straal van 2 kilometer</a:t>
            </a:r>
            <a:b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Directe pesticidenblootstelling van insecten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950125" y="158475"/>
            <a:ext cx="81939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2/ Inbreuk op de Pesticidenrichtlijn (Art 12, a) en b) ) 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950125" y="1219200"/>
            <a:ext cx="81939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afwezigheid van een verbod of beperkingen op het gebruik van pesticiden in:</a:t>
            </a: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beschermde zones omschreven in de Kaderrichtlijn Water; </a:t>
            </a: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Natura 2000 gebieden. </a:t>
            </a:r>
            <a:b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omzetting van de Pesticidenrichtlijn gebeurde in Vlaanderen niet voor beschermde zones en Natura 2000-gebieden </a:t>
            </a: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3/ Bufferzones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1491625" y="1219200"/>
            <a:ext cx="71496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2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afwezigheid of uitbreiding van bufferzones rond:</a:t>
            </a:r>
            <a:endParaRPr sz="21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nl" sz="2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gebieden die door het brede publiek of door kwetsbare groepen worden gebruikt; </a:t>
            </a:r>
            <a:br>
              <a:rPr lang="nl" sz="2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1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nl" sz="2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oppervlaktewateren; en</a:t>
            </a:r>
            <a:br>
              <a:rPr lang="nl" sz="2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1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nl" sz="2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Natura 2000-gebieden. </a:t>
            </a:r>
            <a:endParaRPr sz="21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Het brede publiek en kwetsbare groepen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757225" y="1219200"/>
            <a:ext cx="83868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Gedefinieerd in verordening 1107/2009 als o.a.</a:t>
            </a:r>
            <a:endParaRPr sz="20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Zwangere vrouwen en vrouwen die borstvoeding geven; </a:t>
            </a:r>
            <a:endParaRPr sz="20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Ongeboren kinderen, baby’s en kinderen; </a:t>
            </a:r>
            <a:endParaRPr sz="20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Ouderen</a:t>
            </a:r>
            <a:endParaRPr sz="20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Vlaanderen ontbreken bufferzones rond crèches, scholen, ziekenhuizen, speelpleinen, rusthuizen én </a:t>
            </a:r>
            <a:r>
              <a:rPr lang="nl" sz="2000" b="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huiskavel</a:t>
            </a:r>
            <a:endParaRPr sz="2000" b="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Oppervlaktewater en Natura 2000-gebieden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757225" y="1219200"/>
            <a:ext cx="78840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Er is geen bufferzone rond Natura 2000-gebieden</a:t>
            </a:r>
            <a:endParaRPr sz="20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2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bufferzone rond oppervlaktewater dient uitgebreid te worden</a:t>
            </a:r>
            <a:endParaRPr sz="20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 b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Natura 2000 in Vlaanderen: erg versnipperd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9825"/>
            <a:ext cx="8839200" cy="327147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5562600" y="4661300"/>
            <a:ext cx="342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Bron: natura2000.vlaanderen.be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situatie in Wallonië? 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1491625" y="1219200"/>
            <a:ext cx="75594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een passende beoordeling voor pesticidengebruik in of nabij Natura 2000-gebieden verplichten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verbod of beperking op pesticidengebruik in beschermde gebieden invoeren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beperkingen op pesticidengebruik in Natura 2000-gebieden aanscherpen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uitbreiding bufferzone rond oppervlaktewater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bufferzone rond de huiskavel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bufferzone rond Natura 2000-gebieden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l="4740" r="25024" b="14339"/>
          <a:stretch/>
        </p:blipFill>
        <p:spPr>
          <a:xfrm>
            <a:off x="107150" y="439550"/>
            <a:ext cx="5293524" cy="42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ctrTitle"/>
          </p:nvPr>
        </p:nvSpPr>
        <p:spPr>
          <a:xfrm>
            <a:off x="3849500" y="190700"/>
            <a:ext cx="4484100" cy="4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nl" sz="1700" b="0">
                <a:latin typeface="Montserrat SemiBold"/>
                <a:ea typeface="Montserrat SemiBold"/>
                <a:cs typeface="Montserrat SemiBold"/>
                <a:sym typeface="Montserrat SemiBold"/>
              </a:rPr>
              <a:t>Contacteer ons</a:t>
            </a:r>
            <a:endParaRPr sz="1700" b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5678625" y="13144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700" b="1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rPr>
              <a:t>Dries Verhaeghe</a:t>
            </a: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Dryade </a:t>
            </a: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dries@dryade.info</a:t>
            </a: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nl" sz="1700" b="1">
                <a:solidFill>
                  <a:srgbClr val="004E99"/>
                </a:solidFill>
                <a:latin typeface="Montserrat"/>
                <a:ea typeface="Montserrat"/>
                <a:cs typeface="Montserrat"/>
                <a:sym typeface="Montserrat"/>
              </a:rPr>
              <a:t>Heleen De Smet</a:t>
            </a: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nl" sz="1700" i="0" u="none" strike="noStrike" cap="none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Bond Beter Leefmilieu</a:t>
            </a:r>
            <a:b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nl" sz="1700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heleen.desmet</a:t>
            </a:r>
            <a:r>
              <a:rPr lang="nl" sz="1700" i="0" u="none" strike="noStrike" cap="none">
                <a:solidFill>
                  <a:srgbClr val="004E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@bblv.be</a:t>
            </a:r>
            <a:endParaRPr sz="1700" i="0" u="none" strike="noStrike" cap="none">
              <a:solidFill>
                <a:srgbClr val="004E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92950" y="158475"/>
            <a:ext cx="84513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/>
              <a:t>    </a:t>
            </a:r>
            <a:r>
              <a:rPr lang="nl" b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nl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België op 4e plaats in gebruik werkzame stof per hectare</a:t>
            </a:r>
            <a:endParaRPr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025" y="1062648"/>
            <a:ext cx="6458274" cy="35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/>
          <p:nvPr/>
        </p:nvSpPr>
        <p:spPr>
          <a:xfrm>
            <a:off x="7221300" y="4743300"/>
            <a:ext cx="192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Bron: FAO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25" y="1096300"/>
            <a:ext cx="2320125" cy="39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/>
        </p:nvSpPr>
        <p:spPr>
          <a:xfrm>
            <a:off x="7221300" y="4743300"/>
            <a:ext cx="192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Bron: Unicef (2021)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8,9% van Belgische kinderen loopt hoog risico</a:t>
            </a:r>
            <a:endParaRPr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/>
              <a:t> </a:t>
            </a:r>
            <a:r>
              <a:rPr lang="nl" b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nl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De inspiratie komt uit Nederland en Frankrijk</a:t>
            </a:r>
            <a:endParaRPr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5" name="Google Shape;8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273" y="923900"/>
            <a:ext cx="3666524" cy="41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Vlaamse Pesticidenzaak 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1492250" y="1026325"/>
            <a:ext cx="76524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Coalitie van BBL, Dryade, Natuurpunt, Velt, WWF</a:t>
            </a:r>
            <a:endParaRPr sz="19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900" b="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Oktober 2022 </a:t>
            </a:r>
            <a:b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Ingebrekestelling van de Vlaamse regering</a:t>
            </a:r>
            <a:endParaRPr sz="19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900" b="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Januari 2023 </a:t>
            </a:r>
            <a:b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Dagvaarding van de Vlaamse regering voor de rechtbank van eerste aanleg te Brussel </a:t>
            </a:r>
            <a:endParaRPr sz="19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900" b="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Januari 2024</a:t>
            </a:r>
            <a:r>
              <a:rPr lang="nl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Pleidooien</a:t>
            </a:r>
            <a:endParaRPr sz="19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 b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Pesticidenzaak - 3 krachtlijnen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492250" y="1004875"/>
            <a:ext cx="71496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afwezigheid van een passende beoordeling voor pesticidengebruik in of nabij Natura 2000-gebieden;</a:t>
            </a:r>
            <a:b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nl" sz="17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afwezigheid van een verbod of beperkingen op het gebruik van pesticiden in:</a:t>
            </a:r>
            <a:endParaRPr sz="1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AutoNum type="alphaLcPeriod"/>
            </a:pPr>
            <a:r>
              <a:rPr lang="nl" sz="1700" b="0">
                <a:latin typeface="Montserrat"/>
                <a:ea typeface="Montserrat"/>
                <a:cs typeface="Montserrat"/>
                <a:sym typeface="Montserrat"/>
              </a:rPr>
              <a:t>gebieden die door het brede publiek of door kwetsbare groepen worden gebruikt;</a:t>
            </a:r>
            <a:endParaRPr sz="1700" b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AutoNum type="alphaLcPeriod"/>
            </a:pPr>
            <a:r>
              <a:rPr lang="nl" sz="1700" b="0">
                <a:latin typeface="Montserrat"/>
                <a:ea typeface="Montserrat"/>
                <a:cs typeface="Montserrat"/>
                <a:sym typeface="Montserrat"/>
              </a:rPr>
              <a:t>beschermde zones omschreven in de Kaderrichtlijn Water; en</a:t>
            </a:r>
            <a:endParaRPr sz="1700" b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AutoNum type="alphaLcPeriod"/>
            </a:pPr>
            <a:r>
              <a:rPr lang="nl" sz="1700" b="0">
                <a:latin typeface="Montserrat"/>
                <a:ea typeface="Montserrat"/>
                <a:cs typeface="Montserrat"/>
                <a:sym typeface="Montserrat"/>
              </a:rPr>
              <a:t>Natura 2000-gebieden.  </a:t>
            </a:r>
            <a:endParaRPr sz="1700" b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1491625" y="1219200"/>
            <a:ext cx="7149600" cy="3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9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De afwezigheid of uitbreiding van bufferzones rond:</a:t>
            </a:r>
            <a:endParaRPr sz="19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9250" algn="l" rtl="0">
              <a:spcBef>
                <a:spcPts val="1200"/>
              </a:spcBef>
              <a:spcAft>
                <a:spcPts val="0"/>
              </a:spcAft>
              <a:buClr>
                <a:srgbClr val="2D3F50"/>
              </a:buClr>
              <a:buSzPts val="1900"/>
              <a:buFont typeface="Montserrat"/>
              <a:buChar char="●"/>
            </a:pPr>
            <a:r>
              <a:rPr lang="nl" sz="1900" b="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rPr>
              <a:t>oppervlaktewateren;</a:t>
            </a:r>
            <a:endParaRPr sz="1900" b="0">
              <a:solidFill>
                <a:srgbClr val="2D3F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9250" algn="l" rtl="0">
              <a:spcBef>
                <a:spcPts val="0"/>
              </a:spcBef>
              <a:spcAft>
                <a:spcPts val="0"/>
              </a:spcAft>
              <a:buClr>
                <a:srgbClr val="2D3F50"/>
              </a:buClr>
              <a:buSzPts val="1900"/>
              <a:buFont typeface="Montserrat"/>
              <a:buChar char="●"/>
            </a:pPr>
            <a:r>
              <a:rPr lang="nl" sz="1900" b="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rPr>
              <a:t>Natura 2000-gebieden; </a:t>
            </a:r>
            <a:endParaRPr sz="1900" b="0">
              <a:solidFill>
                <a:srgbClr val="2D3F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49250" algn="l" rtl="0">
              <a:spcBef>
                <a:spcPts val="0"/>
              </a:spcBef>
              <a:spcAft>
                <a:spcPts val="0"/>
              </a:spcAft>
              <a:buClr>
                <a:srgbClr val="2D3F50"/>
              </a:buClr>
              <a:buSzPts val="1900"/>
              <a:buFont typeface="Montserrat"/>
              <a:buChar char="●"/>
            </a:pPr>
            <a:r>
              <a:rPr lang="nl" sz="1900" b="0">
                <a:solidFill>
                  <a:srgbClr val="2D3F50"/>
                </a:solidFill>
                <a:latin typeface="Montserrat"/>
                <a:ea typeface="Montserrat"/>
                <a:cs typeface="Montserrat"/>
                <a:sym typeface="Montserrat"/>
              </a:rPr>
              <a:t>gebieden die door het brede publiek of door kwetsbare groepen worden gebruikt.</a:t>
            </a:r>
            <a:endParaRPr sz="1900" b="0">
              <a:solidFill>
                <a:srgbClr val="2D3F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  <a:buNone/>
            </a:pPr>
            <a:endParaRPr sz="1700" b="0"/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Pesticidenzaak - 3 krachtlijnen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" sz="2100" b="0">
                <a:solidFill>
                  <a:srgbClr val="00498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1/ Inbreuk op de Habitatrichtlijn (art. 6, 3)</a:t>
            </a:r>
            <a:endParaRPr sz="2100" b="0">
              <a:solidFill>
                <a:srgbClr val="00498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1492250" y="905100"/>
            <a:ext cx="7149600" cy="4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Europese Habitatrichtlijn (art. 6, 3)</a:t>
            </a: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nl" sz="1500" b="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Alle activiteiten</a:t>
            </a:r>
            <a:r>
              <a:rPr lang="nl" sz="15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met mogelijks significante effecten moeten passend beoordeeld worden</a:t>
            </a:r>
            <a:endParaRPr sz="15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" sz="1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Vlaanderen</a:t>
            </a:r>
            <a:endParaRPr sz="1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nl" sz="15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Alleen vergunningsplichtige activiteiten passend beoordeeld</a:t>
            </a:r>
            <a:endParaRPr sz="15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nl" sz="15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Voor meldingsplichtige of vrijgestelde activiteiten geen passende beoordeling</a:t>
            </a:r>
            <a:endParaRPr sz="15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○"/>
            </a:pPr>
            <a:r>
              <a:rPr lang="nl" sz="15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Pesticidengebruik = vrijgestelde activiteit; en wordt dus niet passende beoordeeld</a:t>
            </a:r>
            <a:endParaRPr sz="15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 b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0" y="158475"/>
            <a:ext cx="9144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679"/>
            <a:ext cx="9144000" cy="4165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Affichage à l'écran (16:9)</PresentationFormat>
  <Paragraphs>64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Montserrat Medium</vt:lpstr>
      <vt:lpstr>Montserrat</vt:lpstr>
      <vt:lpstr>Verdana</vt:lpstr>
      <vt:lpstr>Arial</vt:lpstr>
      <vt:lpstr>Montserrat SemiBold</vt:lpstr>
      <vt:lpstr>Simple Light</vt:lpstr>
      <vt:lpstr>De Vlaamse Pesticidenzaak </vt:lpstr>
      <vt:lpstr>     België op 4e plaats in gebruik werkzame stof per hectare</vt:lpstr>
      <vt:lpstr>8,9% van Belgische kinderen loopt hoog risico</vt:lpstr>
      <vt:lpstr>     De inspiratie komt uit Nederland en Frankrijk</vt:lpstr>
      <vt:lpstr>De Vlaamse Pesticidenzaak </vt:lpstr>
      <vt:lpstr>De Pesticidenzaak - 3 krachtlijnen</vt:lpstr>
      <vt:lpstr>De Pesticidenzaak - 3 krachtlijnen</vt:lpstr>
      <vt:lpstr>1/ Inbreuk op de Habitatrichtlijn (art. 6, 3)</vt:lpstr>
      <vt:lpstr>Présentation PowerPoint</vt:lpstr>
      <vt:lpstr>Présentation PowerPoint</vt:lpstr>
      <vt:lpstr>Directe pesticidenblootstelling van insecten</vt:lpstr>
      <vt:lpstr>2/ Inbreuk op de Pesticidenrichtlijn (Art 12, a) en b) ) </vt:lpstr>
      <vt:lpstr>3/ Bufferzones</vt:lpstr>
      <vt:lpstr>Het brede publiek en kwetsbare groepen</vt:lpstr>
      <vt:lpstr>Oppervlaktewater en Natura 2000-gebieden</vt:lpstr>
      <vt:lpstr>Natura 2000 in Vlaanderen: erg versnipperd</vt:lpstr>
      <vt:lpstr>De situatie in Wallonië? </vt:lpstr>
      <vt:lpstr>Contacteer 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Vlaamse Pesticidenzaak</dc:title>
  <dc:creator>Isabelle Klopstein</dc:creator>
  <cp:lastModifiedBy>Isabelle KLOPSTEIN</cp:lastModifiedBy>
  <cp:revision>1</cp:revision>
  <dcterms:modified xsi:type="dcterms:W3CDTF">2023-03-27T06:58:39Z</dcterms:modified>
</cp:coreProperties>
</file>