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s6MxIERRVx83CwHTlmJWrmPia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11" name="Google Shape;11;p17"/>
          <p:cNvCxnSpPr/>
          <p:nvPr/>
        </p:nvCxnSpPr>
        <p:spPr>
          <a:xfrm>
            <a:off x="0" y="365125"/>
            <a:ext cx="121680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2;p17"/>
          <p:cNvCxnSpPr/>
          <p:nvPr/>
        </p:nvCxnSpPr>
        <p:spPr>
          <a:xfrm>
            <a:off x="0" y="6177413"/>
            <a:ext cx="838200" cy="0"/>
          </a:xfrm>
          <a:prstGeom prst="straightConnector1">
            <a:avLst/>
          </a:prstGeom>
          <a:noFill/>
          <a:ln w="38100" cap="flat" cmpd="sng">
            <a:solidFill>
              <a:srgbClr val="69A04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3;p17"/>
          <p:cNvCxnSpPr/>
          <p:nvPr/>
        </p:nvCxnSpPr>
        <p:spPr>
          <a:xfrm>
            <a:off x="11353800" y="6176963"/>
            <a:ext cx="838200" cy="0"/>
          </a:xfrm>
          <a:prstGeom prst="straightConnector1">
            <a:avLst/>
          </a:prstGeom>
          <a:noFill/>
          <a:ln w="38100" cap="flat" cmpd="sng">
            <a:solidFill>
              <a:srgbClr val="69A04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4;p17"/>
          <p:cNvCxnSpPr/>
          <p:nvPr/>
        </p:nvCxnSpPr>
        <p:spPr>
          <a:xfrm>
            <a:off x="11353800" y="6156832"/>
            <a:ext cx="0" cy="701168"/>
          </a:xfrm>
          <a:prstGeom prst="straightConnector1">
            <a:avLst/>
          </a:prstGeom>
          <a:noFill/>
          <a:ln w="38100" cap="flat" cmpd="sng">
            <a:solidFill>
              <a:srgbClr val="69A04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5;p17"/>
          <p:cNvCxnSpPr/>
          <p:nvPr/>
        </p:nvCxnSpPr>
        <p:spPr>
          <a:xfrm>
            <a:off x="837828" y="6156832"/>
            <a:ext cx="0" cy="701168"/>
          </a:xfrm>
          <a:prstGeom prst="straightConnector1">
            <a:avLst/>
          </a:prstGeom>
          <a:noFill/>
          <a:ln w="38100" cap="flat" cmpd="sng">
            <a:solidFill>
              <a:srgbClr val="69A04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r-FR"/>
              <a:t>Charles-Albert De Grady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3602054"/>
            <a:ext cx="9144000" cy="21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Agriculteur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200" b="0"/>
              <a:t>Colloque “Les pesticides en Belgique : problèmes et solutions”</a:t>
            </a:r>
            <a:endParaRPr sz="2200" b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200" b="0"/>
              <a:t>Chambre des représentants</a:t>
            </a:r>
            <a:endParaRPr sz="2200" b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200" b="0"/>
              <a:t>Bruxelles, lundi 27 mars 2023</a:t>
            </a:r>
            <a:endParaRPr sz="22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r-FR"/>
              <a:t>Protéger les cultures des maladies sans fongicide</a:t>
            </a:r>
            <a:endParaRPr/>
          </a:p>
        </p:txBody>
      </p:sp>
      <p:sp>
        <p:nvSpPr>
          <p:cNvPr id="168" name="Google Shape;168;p10"/>
          <p:cNvSpPr txBox="1">
            <a:spLocks noGrp="1"/>
          </p:cNvSpPr>
          <p:nvPr>
            <p:ph type="body" idx="1"/>
          </p:nvPr>
        </p:nvSpPr>
        <p:spPr>
          <a:xfrm>
            <a:off x="838200" y="1438275"/>
            <a:ext cx="10515600" cy="4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152">
                <a:highlight>
                  <a:schemeClr val="accent1"/>
                </a:highlight>
              </a:rPr>
              <a:t>L’assolement, le deuxième moyen efficace de lutte contre le maladies </a:t>
            </a:r>
            <a:endParaRPr sz="3152">
              <a:highlight>
                <a:schemeClr val="accent1"/>
              </a:highlight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 Rotation d’une parcelle à l’autre :</a:t>
            </a:r>
            <a:endParaRPr/>
          </a:p>
          <a:p>
            <a:pPr marL="685800" lvl="1" indent="-21717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Pommes de terre tous les 5 ans</a:t>
            </a:r>
            <a:endParaRPr/>
          </a:p>
          <a:p>
            <a:pPr marL="685800" lvl="1" indent="-21717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Carottes tous les 7 ans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Alterner un légume, puis une céréale etc.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Eviter de mettre trop souvent haricots, carottes, tournesols, chicorées </a:t>
            </a:r>
            <a:r>
              <a:rPr lang="fr-FR" b="0"/>
              <a:t>qui attirent le sclérotigna ou alors utiliser le Contance : un produit vivant </a:t>
            </a:r>
            <a:endParaRPr b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3016">
                <a:solidFill>
                  <a:schemeClr val="accent2"/>
                </a:solidFill>
              </a:rPr>
              <a:t>Toutes les maladies et ravages d’insectes sont entre autre éviter par la rotation des cultures (l'oïdium, la rouille etc)</a:t>
            </a:r>
            <a:endParaRPr sz="3016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838200" y="5286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4200"/>
              <a:t>Éloigner les insectes ravageurs sans insecticide</a:t>
            </a:r>
            <a:endParaRPr sz="4200"/>
          </a:p>
        </p:txBody>
      </p:sp>
      <p:sp>
        <p:nvSpPr>
          <p:cNvPr id="174" name="Google Shape;174;p11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Pas d’insecticides même ceux agréés en bio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Par exemple : le pyrèthre qui tue les pucerons mais aussi les coccinelles et tous les autres insectes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Les alternatives :</a:t>
            </a:r>
            <a:endParaRPr/>
          </a:p>
          <a:p>
            <a:pPr marL="68580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b="1">
                <a:highlight>
                  <a:schemeClr val="accent1"/>
                </a:highlight>
              </a:rPr>
              <a:t>Huiles essentielles</a:t>
            </a:r>
            <a:r>
              <a:rPr lang="fr-FR"/>
              <a:t> pour éloigner les insectes : huile essentielle a base d’oignons sur les carottes par exemple</a:t>
            </a:r>
            <a:endParaRPr/>
          </a:p>
          <a:p>
            <a:pPr marL="68580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b="1">
                <a:highlight>
                  <a:schemeClr val="accent1"/>
                </a:highlight>
              </a:rPr>
              <a:t>Cultures associées</a:t>
            </a:r>
            <a:r>
              <a:rPr lang="fr-FR"/>
              <a:t> telles que des oignons à côté des carottes afin de servir de répulsif pour la mouche de la carottes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>
            <a:spLocks noGrp="1"/>
          </p:cNvSpPr>
          <p:nvPr>
            <p:ph type="title"/>
          </p:nvPr>
        </p:nvSpPr>
        <p:spPr>
          <a:xfrm>
            <a:off x="838200" y="5191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4000"/>
              <a:t>Cultiver la betterave pour produire du sucre bio : le projet ORSO</a:t>
            </a:r>
            <a:endParaRPr sz="4000"/>
          </a:p>
        </p:txBody>
      </p:sp>
      <p:sp>
        <p:nvSpPr>
          <p:cNvPr id="180" name="Google Shape;180;p12"/>
          <p:cNvSpPr txBox="1">
            <a:spLocks noGrp="1"/>
          </p:cNvSpPr>
          <p:nvPr>
            <p:ph type="body" idx="1"/>
          </p:nvPr>
        </p:nvSpPr>
        <p:spPr>
          <a:xfrm>
            <a:off x="838200" y="198755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>
                <a:highlight>
                  <a:schemeClr val="accent1"/>
                </a:highlight>
              </a:rPr>
              <a:t>Produire des betteraves sans néonicotinoïdes, c’est possible !</a:t>
            </a:r>
            <a:endParaRPr>
              <a:highlight>
                <a:schemeClr val="accent1"/>
              </a:highlight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Priorité à la gestion des adventices pour réduire le risque lié au virus de la jaunisse</a:t>
            </a:r>
            <a:endParaRPr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Des solutions techniques simples et faciles à mettre en place :</a:t>
            </a:r>
            <a:endParaRPr/>
          </a:p>
          <a:p>
            <a:pPr marL="685800" lvl="1" indent="-25526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fr-FR" sz="2400" b="0"/>
              <a:t>Un semis tardif, mi-avril, une fois que les vols de pucerons sont passés</a:t>
            </a:r>
            <a:endParaRPr sz="2400" b="0"/>
          </a:p>
          <a:p>
            <a:pPr marL="685800" lvl="1" indent="-25526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fr-FR" sz="2400" b="0"/>
              <a:t>Les rotations longues (5-7 ans), à la base du mode de production bio</a:t>
            </a:r>
            <a:endParaRPr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On utilisera aussi du savon noir pour que le puceron glisse sur la feuille et parfois certain répulsif.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Depuis les début d’ORSO en 2019 : pas d’attaque grave de jaunisse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>
            <a:spLocks noGrp="1"/>
          </p:cNvSpPr>
          <p:nvPr>
            <p:ph type="title"/>
          </p:nvPr>
        </p:nvSpPr>
        <p:spPr>
          <a:xfrm>
            <a:off x="838200" y="453150"/>
            <a:ext cx="10515600" cy="10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Calibri"/>
              <a:buNone/>
            </a:pPr>
            <a:r>
              <a:rPr lang="fr-FR" sz="4000"/>
              <a:t>Cultiver la betterave pour produire du sucre bio : </a:t>
            </a: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Calibri"/>
              <a:buNone/>
            </a:pPr>
            <a:r>
              <a:rPr lang="fr-FR" sz="4000"/>
              <a:t>le projet ORSO</a:t>
            </a:r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body" idx="1"/>
          </p:nvPr>
        </p:nvSpPr>
        <p:spPr>
          <a:xfrm>
            <a:off x="838200" y="1577975"/>
            <a:ext cx="10515600" cy="41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93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/>
          </a:p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ORSO pour OrganicSowers</a:t>
            </a:r>
            <a:endParaRPr/>
          </a:p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Coopérative de 14 producteurs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2019 : </a:t>
            </a:r>
            <a:r>
              <a:rPr lang="fr-FR" b="0"/>
              <a:t>1 ha test</a:t>
            </a:r>
            <a:endParaRPr b="0"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2021 : </a:t>
            </a:r>
            <a:r>
              <a:rPr lang="fr-FR" b="0"/>
              <a:t>1ère année de production et de commercialisation du sirop de betteraves bio Orso</a:t>
            </a:r>
            <a:endParaRPr b="0"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2022 : </a:t>
            </a:r>
            <a:r>
              <a:rPr lang="fr-FR" b="0"/>
              <a:t>3 ha</a:t>
            </a:r>
            <a:endParaRPr b="0"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2023 : </a:t>
            </a:r>
            <a:r>
              <a:rPr lang="fr-FR" b="0"/>
              <a:t>3 ha</a:t>
            </a:r>
            <a:endParaRPr sz="2616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4"/>
          <p:cNvSpPr txBox="1">
            <a:spLocks noGrp="1"/>
          </p:cNvSpPr>
          <p:nvPr>
            <p:ph type="body" idx="1"/>
          </p:nvPr>
        </p:nvSpPr>
        <p:spPr>
          <a:xfrm>
            <a:off x="836675" y="513850"/>
            <a:ext cx="6002100" cy="6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fr-FR">
                <a:highlight>
                  <a:schemeClr val="accent1"/>
                </a:highlight>
              </a:rPr>
              <a:t>Deux défis</a:t>
            </a:r>
            <a:r>
              <a:rPr lang="fr-FR"/>
              <a:t> de taille :</a:t>
            </a:r>
            <a:endParaRPr/>
          </a:p>
          <a:p>
            <a:pPr marL="685800" lvl="1" indent="-28042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616"/>
              <a:buChar char="•"/>
            </a:pPr>
            <a:r>
              <a:rPr lang="fr-FR" sz="2616" b="1"/>
              <a:t>créer un </a:t>
            </a:r>
            <a:r>
              <a:rPr lang="fr-FR" sz="2616" b="1">
                <a:solidFill>
                  <a:schemeClr val="accent2"/>
                </a:solidFill>
              </a:rPr>
              <a:t>sucre « non industriel »</a:t>
            </a:r>
            <a:r>
              <a:rPr lang="fr-FR" sz="2616"/>
              <a:t> meilleur pour l’environnement et pour la santé</a:t>
            </a:r>
            <a:endParaRPr sz="2616"/>
          </a:p>
          <a:p>
            <a:pPr marL="685800" lvl="1" indent="-28042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616"/>
              <a:buChar char="•"/>
            </a:pPr>
            <a:r>
              <a:rPr lang="fr-FR" sz="2616" b="1"/>
              <a:t>encourager les </a:t>
            </a:r>
            <a:r>
              <a:rPr lang="fr-FR" sz="2616" b="1">
                <a:solidFill>
                  <a:schemeClr val="accent2"/>
                </a:solidFill>
              </a:rPr>
              <a:t>transformateurs et les consommateurs</a:t>
            </a:r>
            <a:r>
              <a:rPr lang="fr-FR" sz="2616" b="0"/>
              <a:t> à utiliser un sucre bio local</a:t>
            </a:r>
            <a:endParaRPr sz="2616" b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700"/>
              <a:t>La commercialisation de notre sirop de betteraves est la difficulté principale</a:t>
            </a:r>
            <a:endParaRPr sz="2700"/>
          </a:p>
          <a:p>
            <a:pPr marL="228600" lvl="0" indent="-273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fr-FR" sz="2700"/>
              <a:t>En </a:t>
            </a:r>
            <a:r>
              <a:rPr lang="fr-FR" sz="2700">
                <a:solidFill>
                  <a:schemeClr val="accent2"/>
                </a:solidFill>
              </a:rPr>
              <a:t>Belgique et en France</a:t>
            </a:r>
            <a:r>
              <a:rPr lang="fr-FR" sz="2700"/>
              <a:t> : le produit ne se vend pas</a:t>
            </a:r>
            <a:endParaRPr sz="2500"/>
          </a:p>
          <a:p>
            <a:pPr marL="228600" lvl="0" indent="-273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fr-FR" sz="2700"/>
              <a:t>En </a:t>
            </a:r>
            <a:r>
              <a:rPr lang="fr-FR" sz="2700">
                <a:solidFill>
                  <a:schemeClr val="accent2"/>
                </a:solidFill>
              </a:rPr>
              <a:t>Allemagne </a:t>
            </a:r>
            <a:r>
              <a:rPr lang="fr-FR" sz="2700"/>
              <a:t>: utilisé comme pâte à tartiner et ça a beaucoup de succès</a:t>
            </a:r>
            <a:endParaRPr sz="2900"/>
          </a:p>
        </p:txBody>
      </p:sp>
      <p:pic>
        <p:nvPicPr>
          <p:cNvPr id="193" name="Google Shape;193;p14" descr="Une image contenant texte, nourriture, vente, légum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 r="2934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5"/>
          <p:cNvSpPr txBox="1">
            <a:spLocks noGrp="1"/>
          </p:cNvSpPr>
          <p:nvPr>
            <p:ph type="body" idx="1"/>
          </p:nvPr>
        </p:nvSpPr>
        <p:spPr>
          <a:xfrm>
            <a:off x="598675" y="817300"/>
            <a:ext cx="6002100" cy="52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4860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2987"/>
              <a:t>Subvention pour réaliser une étude de faisabilité (cabinet de la Ministre Tellier)</a:t>
            </a:r>
            <a:endParaRPr sz="2987"/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87"/>
          </a:p>
          <a:p>
            <a:pPr marL="228600" lvl="0" indent="-24860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2987"/>
              <a:t>En France (Hauts-de-France) :</a:t>
            </a:r>
            <a:endParaRPr sz="3787"/>
          </a:p>
          <a:p>
            <a:pPr marL="685800" lvl="1" indent="-248602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2987"/>
              <a:t>Projet de micro-sucrerie 100% bio et local</a:t>
            </a:r>
            <a:endParaRPr sz="3387"/>
          </a:p>
          <a:p>
            <a:pPr marL="685800" lvl="1" indent="-248602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2987"/>
              <a:t>Sucre complet de betterave bio au procédé breveté</a:t>
            </a:r>
            <a:endParaRPr sz="3387"/>
          </a:p>
          <a:p>
            <a:pPr marL="685800" lvl="1" indent="-248602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2987"/>
              <a:t>Collaboration possible avec des agriculteurs français</a:t>
            </a:r>
            <a:endParaRPr sz="3387"/>
          </a:p>
          <a:p>
            <a:pPr marL="685800" lvl="1" indent="-248602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2987"/>
              <a:t>Nouveaux possibles, nouvelles filières et nouveau modèle économique</a:t>
            </a:r>
            <a:endParaRPr sz="2129"/>
          </a:p>
        </p:txBody>
      </p:sp>
      <p:pic>
        <p:nvPicPr>
          <p:cNvPr id="200" name="Google Shape;200;p15" descr="Une image contenant ciel, herbe, plein air, group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 l="23064" r="22700" b="-2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0174" r="5458"/>
          <a:stretch/>
        </p:blipFill>
        <p:spPr>
          <a:xfrm>
            <a:off x="3523488" y="10"/>
            <a:ext cx="8668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6"/>
          <p:cNvSpPr/>
          <p:nvPr/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8823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6"/>
          <p:cNvSpPr txBox="1">
            <a:spLocks noGrp="1"/>
          </p:cNvSpPr>
          <p:nvPr>
            <p:ph type="title"/>
          </p:nvPr>
        </p:nvSpPr>
        <p:spPr>
          <a:xfrm>
            <a:off x="477981" y="1122363"/>
            <a:ext cx="40233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fr-FR" sz="4800"/>
              <a:t>Le retour des alouettes</a:t>
            </a:r>
            <a:endParaRPr/>
          </a:p>
        </p:txBody>
      </p:sp>
      <p:sp>
        <p:nvSpPr>
          <p:cNvPr id="209" name="Google Shape;209;p16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6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Sommaire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838200" y="2273850"/>
            <a:ext cx="105156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La ferme familiale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Les débuts dans le bio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Les alternatives aux pesticides 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Contre les adventices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Contre les maladies des cultures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Contre les insectes ravageurs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Le projet ORSO : cultiver de la betterave pour produire du sucre bio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363088" y="1222476"/>
            <a:ext cx="44859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fr-FR" sz="3400"/>
              <a:t>La ferme en Hesbaye</a:t>
            </a:r>
            <a:endParaRPr sz="3400"/>
          </a:p>
        </p:txBody>
      </p:sp>
      <p:sp>
        <p:nvSpPr>
          <p:cNvPr id="103" name="Google Shape;103;p3"/>
          <p:cNvSpPr/>
          <p:nvPr/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411475" y="2455925"/>
            <a:ext cx="54291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228600" lvl="0" indent="-252095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fr-FR" b="0"/>
              <a:t>Fils et petit-fils d’agriculteur</a:t>
            </a:r>
            <a:endParaRPr b="0"/>
          </a:p>
          <a:p>
            <a:pPr marL="228600" lvl="0" indent="-27114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b="0" i="0" u="none" strike="noStrike"/>
              <a:t>Travaille sur l’exploitation familiale depuis 1989</a:t>
            </a:r>
            <a:endParaRPr b="0"/>
          </a:p>
          <a:p>
            <a:pPr marL="228600" lvl="0" indent="-27114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b="0" i="0" u="none" strike="noStrike"/>
              <a:t>Horion-Hozémont en province liégeoise</a:t>
            </a:r>
            <a:endParaRPr b="0"/>
          </a:p>
          <a:p>
            <a:pPr marL="228600" lvl="0" indent="-27114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b="0" i="0" u="none" strike="noStrike"/>
              <a:t>Conversion progressive au Bio à partir 1999</a:t>
            </a:r>
            <a:endParaRPr b="0"/>
          </a:p>
          <a:p>
            <a:pPr marL="228600" lvl="0" indent="-27114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b="0" i="0" u="none" strike="noStrike"/>
              <a:t>Aujourd’hui 40 ha de surface Bio : légumes, pommes de terre, céréales</a:t>
            </a:r>
            <a:endParaRPr b="0" i="0" u="none" strike="noStrike"/>
          </a:p>
          <a:p>
            <a:pPr marL="228600" lvl="0" indent="-221932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20000"/>
              <a:buChar char="•"/>
            </a:pPr>
            <a:r>
              <a:rPr lang="fr-FR" b="0"/>
              <a:t>200 ha en conventionnel</a:t>
            </a:r>
            <a:br>
              <a:rPr lang="fr-FR" sz="1500"/>
            </a:br>
            <a:endParaRPr sz="1500"/>
          </a:p>
        </p:txBody>
      </p:sp>
      <p:pic>
        <p:nvPicPr>
          <p:cNvPr id="106" name="Google Shape;106;p3" descr="Une image contenant herbe, plein air, terrain, ver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 l="10866" r="21880" b="2"/>
          <a:stretch/>
        </p:blipFill>
        <p:spPr>
          <a:xfrm>
            <a:off x="6127377" y="10"/>
            <a:ext cx="6883948" cy="6858000"/>
          </a:xfrm>
          <a:custGeom>
            <a:avLst/>
            <a:gdLst/>
            <a:ahLst/>
            <a:cxnLst/>
            <a:rect l="l" t="t" r="r" b="b"/>
            <a:pathLst>
              <a:path w="6883948" h="6858000" extrusionOk="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" dist="38100" dir="10800000" algn="r" rotWithShape="0">
              <a:srgbClr val="D8D8D8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Les débuts dans la bio</a:t>
            </a: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3000"/>
              <a:t>Contexte :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032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sz="2400" b="0"/>
              <a:t>Ferme en production conventionnelle depuis 3 générations</a:t>
            </a:r>
            <a:endParaRPr sz="2400" b="0"/>
          </a:p>
          <a:p>
            <a:pPr marL="228600" lvl="0" indent="-2032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sz="2400" b="0"/>
              <a:t>Inquiétudes paternelles liées au bio : le désherbage sans chimie</a:t>
            </a:r>
            <a:endParaRPr sz="2400" b="0"/>
          </a:p>
          <a:p>
            <a:pPr marL="228600" lvl="0" indent="-2032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sz="2400" b="0"/>
              <a:t>Demande croissante de produits biologiques en Belgique : carottes de Hesbaye</a:t>
            </a:r>
            <a:endParaRPr sz="2400" b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Les débuts dans la bio</a:t>
            </a:r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body" idx="1"/>
          </p:nvPr>
        </p:nvSpPr>
        <p:spPr>
          <a:xfrm>
            <a:off x="838200" y="2364900"/>
            <a:ext cx="10515600" cy="3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2008 : 7 ha de carottes en reconversion biologique</a:t>
            </a:r>
            <a:endParaRPr/>
          </a:p>
          <a:p>
            <a:pPr marL="228600" lvl="0" indent="-2286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2010 : </a:t>
            </a:r>
            <a:r>
              <a:rPr lang="fr-FR"/>
              <a:t>19</a:t>
            </a:r>
            <a:r>
              <a:rPr lang="fr-FR"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fr-FR"/>
              <a:t>en</a:t>
            </a:r>
            <a:r>
              <a:rPr lang="fr-FR">
                <a:latin typeface="Calibri"/>
                <a:ea typeface="Calibri"/>
                <a:cs typeface="Calibri"/>
                <a:sym typeface="Calibri"/>
              </a:rPr>
              <a:t> Bio</a:t>
            </a:r>
            <a:endParaRPr/>
          </a:p>
          <a:p>
            <a:pPr marL="228600" lvl="0" indent="-2286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2012 : </a:t>
            </a:r>
            <a:r>
              <a:rPr lang="fr-FR"/>
              <a:t>31 </a:t>
            </a:r>
            <a:r>
              <a:rPr lang="fr-FR">
                <a:latin typeface="Calibri"/>
                <a:ea typeface="Calibri"/>
                <a:cs typeface="Calibri"/>
                <a:sym typeface="Calibri"/>
              </a:rPr>
              <a:t>ha en B</a:t>
            </a:r>
            <a:r>
              <a:rPr lang="fr-FR"/>
              <a:t>io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6" descr="Une image contenant sol, plein air, saleté, terr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 t="10888" r="-2" b="19089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 extrusionOk="0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25" name="Google Shape;125;p6" descr="Une image contenant herbe, plant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 t="26151" r="-2" b="4874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 extrusionOk="0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26" name="Google Shape;126;p6"/>
          <p:cNvSpPr/>
          <p:nvPr/>
        </p:nvSpPr>
        <p:spPr>
          <a:xfrm>
            <a:off x="0" y="0"/>
            <a:ext cx="6096001" cy="6858000"/>
          </a:xfrm>
          <a:custGeom>
            <a:avLst/>
            <a:gdLst/>
            <a:ahLst/>
            <a:cxnLst/>
            <a:rect l="l" t="t" r="r" b="b"/>
            <a:pathLst>
              <a:path w="6096001" h="6858000" extrusionOk="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algn="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1" y="0"/>
            <a:ext cx="6087332" cy="6858000"/>
          </a:xfrm>
          <a:custGeom>
            <a:avLst/>
            <a:gdLst/>
            <a:ahLst/>
            <a:cxnLst/>
            <a:rect l="l" t="t" r="r" b="b"/>
            <a:pathLst>
              <a:path w="6087332" h="6858000" extrusionOk="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448056" y="859536"/>
            <a:ext cx="48327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fr-FR" sz="3100"/>
              <a:t>Carottes : l’apprentissage du désherbage sans pesticides</a:t>
            </a:r>
            <a:endParaRPr sz="3100"/>
          </a:p>
        </p:txBody>
      </p:sp>
      <p:sp>
        <p:nvSpPr>
          <p:cNvPr id="129" name="Google Shape;129;p6"/>
          <p:cNvSpPr/>
          <p:nvPr/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448056" y="2512611"/>
            <a:ext cx="4832803" cy="366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 La maîtrise correcte du désherbage sur 7 ha de carottes sans herbicide total (glyphosate)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Surtout ne laisser aucune mauvaises herbes monter en graines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Alternatives désherbage non chimique en légumes 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La binette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Des systèmes GPS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Au printemps : faire sortir les adventices et les éliminer avant le semis ou avant la levée de la culture à mettre en place = faux semis + destruction mécanique ou par brûlage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Deux ans plus tard, plus 12 ha en Bio…des carottes, de l’épeautre et triticale et des haricots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EDED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C5C2C2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title"/>
          </p:nvPr>
        </p:nvSpPr>
        <p:spPr>
          <a:xfrm>
            <a:off x="838200" y="4435050"/>
            <a:ext cx="33801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fr-FR" sz="2600"/>
              <a:t>Céréales : les méthodes de désherbage mécanique</a:t>
            </a:r>
            <a:endParaRPr sz="2600"/>
          </a:p>
        </p:txBody>
      </p:sp>
      <p:pic>
        <p:nvPicPr>
          <p:cNvPr id="140" name="Google Shape;140;p7" descr="Une image contenant herbe, plein air, ciel, machine agricol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 t="8807" r="-3" b="14794"/>
          <a:stretch/>
        </p:blipFill>
        <p:spPr>
          <a:xfrm>
            <a:off x="20" y="-6"/>
            <a:ext cx="3931900" cy="4005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 descr="Une image contenant herbe, machine agricole, plein air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 t="4540" r="-3" b="19062"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 descr="Une image contenant herbe, plein air, ciel, machine agricole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 r="-3" b="23601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/>
          <p:nvPr/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/>
          <p:nvPr/>
        </p:nvSpPr>
        <p:spPr>
          <a:xfrm rot="5400000">
            <a:off x="3671584" y="5254405"/>
            <a:ext cx="1463100" cy="18300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 txBox="1">
            <a:spLocks noGrp="1"/>
          </p:cNvSpPr>
          <p:nvPr>
            <p:ph type="body" idx="1"/>
          </p:nvPr>
        </p:nvSpPr>
        <p:spPr>
          <a:xfrm>
            <a:off x="4596275" y="4435050"/>
            <a:ext cx="71256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16"/>
              <a:t>En céréales :</a:t>
            </a:r>
            <a:endParaRPr sz="2216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16"/>
          </a:p>
          <a:p>
            <a:pPr marL="685800" lvl="1" indent="-23392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2216"/>
              <a:t>Matériel spécifique : la herse étrille</a:t>
            </a:r>
            <a:endParaRPr sz="2816"/>
          </a:p>
          <a:p>
            <a:pPr marL="685800" lvl="1" indent="-23392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2216"/>
              <a:t>Nouveaux équipements : la houe rotative, les herse roto étrilles</a:t>
            </a:r>
            <a:endParaRPr sz="2816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1219"/>
              <a:buNone/>
            </a:pPr>
            <a:endParaRPr sz="2216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8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1E1E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8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fr-FR" sz="4000"/>
              <a:t>Le désherbage en pommes de terre</a:t>
            </a:r>
            <a:endParaRPr sz="4000"/>
          </a:p>
        </p:txBody>
      </p:sp>
      <p:sp>
        <p:nvSpPr>
          <p:cNvPr id="154" name="Google Shape;154;p8"/>
          <p:cNvSpPr/>
          <p:nvPr/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8" descr="Une image contenant herbe, plein air, sol, ciel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 t="8255" r="2" b="2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8"/>
          <p:cNvSpPr txBox="1">
            <a:spLocks noGrp="1"/>
          </p:cNvSpPr>
          <p:nvPr>
            <p:ph type="body" idx="1"/>
          </p:nvPr>
        </p:nvSpPr>
        <p:spPr>
          <a:xfrm>
            <a:off x="7411453" y="2478024"/>
            <a:ext cx="3872243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/>
              <a:t>Deux techniques :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68580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fr-FR" sz="3000"/>
              <a:t>Buttage</a:t>
            </a:r>
            <a:endParaRPr sz="3000"/>
          </a:p>
          <a:p>
            <a:pPr marL="68580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fr-FR" sz="3000"/>
              <a:t>Rebuttage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838200" y="603250"/>
            <a:ext cx="105156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4000"/>
              <a:t>Protéger les cultures des maladies sans fongicide</a:t>
            </a:r>
            <a:endParaRPr sz="4000"/>
          </a:p>
        </p:txBody>
      </p:sp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838200" y="19288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Nous n’utilisons aucun fongicide 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b="0"/>
              <a:t>A la place, nous utilisons :</a:t>
            </a:r>
            <a:endParaRPr b="0"/>
          </a:p>
          <a:p>
            <a:pPr marL="685800" lvl="1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b="0"/>
              <a:t>des </a:t>
            </a:r>
            <a:r>
              <a:rPr lang="fr-FR" b="1">
                <a:highlight>
                  <a:schemeClr val="accent1"/>
                </a:highlight>
              </a:rPr>
              <a:t>variétés moins sensibles aux maladies et plus de résistantes</a:t>
            </a:r>
            <a:endParaRPr b="1">
              <a:highlight>
                <a:schemeClr val="accent1"/>
              </a:highlight>
            </a:endParaRPr>
          </a:p>
          <a:p>
            <a:pPr marL="685800" lvl="1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b="0"/>
              <a:t>Et pour renforcer leurs résistances : des </a:t>
            </a:r>
            <a:r>
              <a:rPr lang="fr-FR" b="1"/>
              <a:t>engrais foliaires</a:t>
            </a:r>
            <a:endParaRPr b="1"/>
          </a:p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>
                <a:solidFill>
                  <a:schemeClr val="accent2"/>
                </a:solidFill>
              </a:rPr>
              <a:t>En agriculture biologique, il faut prévenir l’apparition des maladies, car nous n’avons pas de remède pour guérir la plante lorsqu’elle est malade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8D08D"/>
      </a:accent1>
      <a:accent2>
        <a:srgbClr val="538135"/>
      </a:accent2>
      <a:accent3>
        <a:srgbClr val="375623"/>
      </a:accent3>
      <a:accent4>
        <a:srgbClr val="C5E0B3"/>
      </a:accent4>
      <a:accent5>
        <a:srgbClr val="C5E0B3"/>
      </a:accent5>
      <a:accent6>
        <a:srgbClr val="E2EFD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811</Words>
  <Application>Microsoft Office PowerPoint</Application>
  <PresentationFormat>Grand écran</PresentationFormat>
  <Paragraphs>109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Thème Office</vt:lpstr>
      <vt:lpstr>Charles-Albert De Grady</vt:lpstr>
      <vt:lpstr>Sommaire</vt:lpstr>
      <vt:lpstr>La ferme en Hesbaye</vt:lpstr>
      <vt:lpstr>Les débuts dans la bio</vt:lpstr>
      <vt:lpstr>Les débuts dans la bio</vt:lpstr>
      <vt:lpstr>Carottes : l’apprentissage du désherbage sans pesticides</vt:lpstr>
      <vt:lpstr>Céréales : les méthodes de désherbage mécanique</vt:lpstr>
      <vt:lpstr>Le désherbage en pommes de terre</vt:lpstr>
      <vt:lpstr>Protéger les cultures des maladies sans fongicide</vt:lpstr>
      <vt:lpstr>Protéger les cultures des maladies sans fongicide</vt:lpstr>
      <vt:lpstr>Éloigner les insectes ravageurs sans insecticide</vt:lpstr>
      <vt:lpstr>Cultiver la betterave pour produire du sucre bio : le projet ORSO</vt:lpstr>
      <vt:lpstr>Cultiver la betterave pour produire du sucre bio :  le projet ORSO</vt:lpstr>
      <vt:lpstr>Présentation PowerPoint</vt:lpstr>
      <vt:lpstr>Présentation PowerPoint</vt:lpstr>
      <vt:lpstr>Le retour des alouettes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Charles-Albert De Grady</dc:title>
  <dc:creator>Elsa Lefort</dc:creator>
  <cp:lastModifiedBy>Isabelle KLOPSTEIN</cp:lastModifiedBy>
  <cp:revision>1</cp:revision>
  <dcterms:created xsi:type="dcterms:W3CDTF">2023-03-01T10:09:54Z</dcterms:created>
  <dcterms:modified xsi:type="dcterms:W3CDTF">2023-03-24T13:29:16Z</dcterms:modified>
</cp:coreProperties>
</file>